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handoutMasterIdLst>
    <p:handoutMasterId r:id="rId27"/>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7556500" cy="10693400"/>
  <p:notesSz cx="6797675" cy="9925050"/>
  <p:embeddedFontLst>
    <p:embeddedFont>
      <p:font typeface="Montserrat" panose="00000500000000000000" pitchFamily="2" charset="0"/>
      <p:regular r:id="rId28"/>
      <p:bold r:id="rId29"/>
      <p:italic r:id="rId30"/>
      <p:boldItalic r:id="rId31"/>
    </p:embeddedFont>
    <p:embeddedFont>
      <p:font typeface="Montserrat Bold" panose="00000800000000000000" charset="0"/>
      <p:regular r:id="rId32"/>
      <p:bold r:id="rId33"/>
    </p:embeddedFont>
    <p:embeddedFont>
      <p:font typeface="Montserrat Medium" panose="00000600000000000000" pitchFamily="2" charset="0"/>
      <p:regular r:id="rId34"/>
      <p:italic r:id="rId35"/>
    </p:embeddedFont>
    <p:embeddedFont>
      <p:font typeface="Montserrat Ultra-Bold" panose="020B0604020202020204" charset="0"/>
      <p:regular r:id="rId36"/>
    </p:embeddedFont>
    <p:embeddedFont>
      <p:font typeface="Neue Montreal" panose="020B0604020202020204" charset="0"/>
      <p:regular r:id="rId37"/>
    </p:embeddedFont>
    <p:embeddedFont>
      <p:font typeface="Open Sans" panose="020B0606030504020204" pitchFamily="34" charset="0"/>
      <p:regular r:id="rId38"/>
      <p:bold r:id="rId39"/>
      <p:italic r:id="rId40"/>
      <p:boldItalic r:id="rId41"/>
    </p:embeddedFont>
    <p:embeddedFont>
      <p:font typeface="Tahoma" panose="020B0604030504040204" pitchFamily="34" charset="0"/>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322" autoAdjust="0"/>
  </p:normalViewPr>
  <p:slideViewPr>
    <p:cSldViewPr>
      <p:cViewPr varScale="1">
        <p:scale>
          <a:sx n="50" d="100"/>
          <a:sy n="50" d="100"/>
        </p:scale>
        <p:origin x="2635"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53" d="100"/>
          <a:sy n="53" d="100"/>
        </p:scale>
        <p:origin x="258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F8AE6E75-3963-358C-A73B-9402468FF928}"/>
              </a:ext>
            </a:extLst>
          </p:cNvPr>
          <p:cNvSpPr>
            <a:spLocks noGrp="1"/>
          </p:cNvSpPr>
          <p:nvPr>
            <p:ph type="hdr" sz="quarter"/>
          </p:nvPr>
        </p:nvSpPr>
        <p:spPr>
          <a:xfrm>
            <a:off x="0" y="0"/>
            <a:ext cx="2945659" cy="497976"/>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422F854B-2621-EBBB-CE73-09A4CE0E5B2C}"/>
              </a:ext>
            </a:extLst>
          </p:cNvPr>
          <p:cNvSpPr>
            <a:spLocks noGrp="1"/>
          </p:cNvSpPr>
          <p:nvPr>
            <p:ph type="dt" sz="quarter" idx="1"/>
          </p:nvPr>
        </p:nvSpPr>
        <p:spPr>
          <a:xfrm>
            <a:off x="3850443" y="0"/>
            <a:ext cx="2945659" cy="497976"/>
          </a:xfrm>
          <a:prstGeom prst="rect">
            <a:avLst/>
          </a:prstGeom>
        </p:spPr>
        <p:txBody>
          <a:bodyPr vert="horz" lIns="91440" tIns="45720" rIns="91440" bIns="45720" rtlCol="0"/>
          <a:lstStyle>
            <a:lvl1pPr algn="r">
              <a:defRPr sz="1200"/>
            </a:lvl1pPr>
          </a:lstStyle>
          <a:p>
            <a:fld id="{C3D78E1D-67DD-4E8C-88DC-F4D6FD930920}" type="datetimeFigureOut">
              <a:rPr lang="pt-BR" smtClean="0"/>
              <a:t>02/09/2025</a:t>
            </a:fld>
            <a:endParaRPr lang="pt-BR"/>
          </a:p>
        </p:txBody>
      </p:sp>
      <p:sp>
        <p:nvSpPr>
          <p:cNvPr id="4" name="Espaço Reservado para Rodapé 3">
            <a:extLst>
              <a:ext uri="{FF2B5EF4-FFF2-40B4-BE49-F238E27FC236}">
                <a16:creationId xmlns:a16="http://schemas.microsoft.com/office/drawing/2014/main" id="{A06E5410-A1BE-B047-3F91-1BA665B9806D}"/>
              </a:ext>
            </a:extLst>
          </p:cNvPr>
          <p:cNvSpPr>
            <a:spLocks noGrp="1"/>
          </p:cNvSpPr>
          <p:nvPr>
            <p:ph type="ftr" sz="quarter" idx="2"/>
          </p:nvPr>
        </p:nvSpPr>
        <p:spPr>
          <a:xfrm>
            <a:off x="0" y="9427076"/>
            <a:ext cx="2945659" cy="497975"/>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2148F886-C3DA-2757-9543-221935C257AE}"/>
              </a:ext>
            </a:extLst>
          </p:cNvPr>
          <p:cNvSpPr>
            <a:spLocks noGrp="1"/>
          </p:cNvSpPr>
          <p:nvPr>
            <p:ph type="sldNum" sz="quarter" idx="3"/>
          </p:nvPr>
        </p:nvSpPr>
        <p:spPr>
          <a:xfrm>
            <a:off x="3850443" y="9427076"/>
            <a:ext cx="2945659" cy="497975"/>
          </a:xfrm>
          <a:prstGeom prst="rect">
            <a:avLst/>
          </a:prstGeom>
        </p:spPr>
        <p:txBody>
          <a:bodyPr vert="horz" lIns="91440" tIns="45720" rIns="91440" bIns="45720" rtlCol="0" anchor="b"/>
          <a:lstStyle>
            <a:lvl1pPr algn="r">
              <a:defRPr sz="1200"/>
            </a:lvl1pPr>
          </a:lstStyle>
          <a:p>
            <a:fld id="{8F0BC10D-DFA5-4BF4-A947-533D8B255A57}" type="slidenum">
              <a:rPr lang="pt-BR" smtClean="0"/>
              <a:t>‹nº›</a:t>
            </a:fld>
            <a:endParaRPr lang="pt-BR"/>
          </a:p>
        </p:txBody>
      </p:sp>
    </p:spTree>
    <p:extLst>
      <p:ext uri="{BB962C8B-B14F-4D97-AF65-F5344CB8AC3E}">
        <p14:creationId xmlns:p14="http://schemas.microsoft.com/office/powerpoint/2010/main" val="327009541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126" userDrawn="1">
          <p15:clr>
            <a:srgbClr val="F26B43"/>
          </p15:clr>
        </p15:guide>
        <p15:guide id="2" pos="214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45659" cy="497976"/>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50443" y="0"/>
            <a:ext cx="2945659" cy="497976"/>
          </a:xfrm>
          <a:prstGeom prst="rect">
            <a:avLst/>
          </a:prstGeom>
        </p:spPr>
        <p:txBody>
          <a:bodyPr vert="horz" lIns="91440" tIns="45720" rIns="91440" bIns="45720" rtlCol="0"/>
          <a:lstStyle>
            <a:lvl1pPr algn="r">
              <a:defRPr sz="1200"/>
            </a:lvl1pPr>
          </a:lstStyle>
          <a:p>
            <a:fld id="{48586573-8530-45A5-A38F-2574AED3FDB8}" type="datetimeFigureOut">
              <a:rPr lang="pt-BR" smtClean="0"/>
              <a:t>02/09/2025</a:t>
            </a:fld>
            <a:endParaRPr lang="pt-BR"/>
          </a:p>
        </p:txBody>
      </p:sp>
      <p:sp>
        <p:nvSpPr>
          <p:cNvPr id="4" name="Espaço Reservado para Imagem de Slide 3"/>
          <p:cNvSpPr>
            <a:spLocks noGrp="1" noRot="1" noChangeAspect="1"/>
          </p:cNvSpPr>
          <p:nvPr>
            <p:ph type="sldImg" idx="2"/>
          </p:nvPr>
        </p:nvSpPr>
        <p:spPr>
          <a:xfrm>
            <a:off x="2216150" y="1239838"/>
            <a:ext cx="2365375" cy="3351212"/>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79768" y="4776431"/>
            <a:ext cx="5438140" cy="3907988"/>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9427076"/>
            <a:ext cx="2945659" cy="497975"/>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50443" y="9427076"/>
            <a:ext cx="2945659" cy="497975"/>
          </a:xfrm>
          <a:prstGeom prst="rect">
            <a:avLst/>
          </a:prstGeom>
        </p:spPr>
        <p:txBody>
          <a:bodyPr vert="horz" lIns="91440" tIns="45720" rIns="91440" bIns="45720" rtlCol="0" anchor="b"/>
          <a:lstStyle>
            <a:lvl1pPr algn="r">
              <a:defRPr sz="1200"/>
            </a:lvl1pPr>
          </a:lstStyle>
          <a:p>
            <a:fld id="{4D151DBA-812A-4523-B99E-697B9AE51F52}" type="slidenum">
              <a:rPr lang="pt-BR" smtClean="0"/>
              <a:t>‹nº›</a:t>
            </a:fld>
            <a:endParaRPr lang="pt-BR"/>
          </a:p>
        </p:txBody>
      </p:sp>
    </p:spTree>
    <p:extLst>
      <p:ext uri="{BB962C8B-B14F-4D97-AF65-F5344CB8AC3E}">
        <p14:creationId xmlns:p14="http://schemas.microsoft.com/office/powerpoint/2010/main" val="304858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9/2/2025</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emf"/><Relationship Id="rId7" Type="http://schemas.openxmlformats.org/officeDocument/2006/relationships/image" Target="../media/image41.em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emf"/><Relationship Id="rId5" Type="http://schemas.openxmlformats.org/officeDocument/2006/relationships/image" Target="../media/image39.emf"/><Relationship Id="rId10" Type="http://schemas.openxmlformats.org/officeDocument/2006/relationships/image" Target="../media/image44.png"/><Relationship Id="rId4" Type="http://schemas.openxmlformats.org/officeDocument/2006/relationships/image" Target="../media/image38.emf"/><Relationship Id="rId9" Type="http://schemas.openxmlformats.org/officeDocument/2006/relationships/image" Target="../media/image43.emf"/></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hyperlink" Target="http://www.ingersollrandproducts.com/_flash/controls/R4948_Manhattan_041_WEB.html"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hyperlink" Target="http://www.ingersollrandproducts.com/_flash/controls/R4948_Manhattan_041_WEB.html" TargetMode="Externa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hyperlink" Target="https://drive.google.com/file/d/1u8ru2W8YvmpBJ7NwRy4gI2Pdve1BwAxh/view?usp=shar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www.linkedin.com/company/14047743" TargetMode="External"/><Relationship Id="rId18" Type="http://schemas.openxmlformats.org/officeDocument/2006/relationships/image" Target="../media/image61.png"/><Relationship Id="rId3" Type="http://schemas.openxmlformats.org/officeDocument/2006/relationships/image" Target="../media/image53.png"/><Relationship Id="rId7" Type="http://schemas.openxmlformats.org/officeDocument/2006/relationships/hyperlink" Target="mailto:tavares@evolucaocompressores.com.br" TargetMode="External"/><Relationship Id="rId12" Type="http://schemas.openxmlformats.org/officeDocument/2006/relationships/image" Target="../media/image58.png"/><Relationship Id="rId17" Type="http://schemas.openxmlformats.org/officeDocument/2006/relationships/hyperlink" Target="https://www.instagram.com/evolucaocompressores/?hl=pt-br" TargetMode="External"/><Relationship Id="rId2" Type="http://schemas.openxmlformats.org/officeDocument/2006/relationships/image" Target="../media/image1.png"/><Relationship Id="rId16" Type="http://schemas.openxmlformats.org/officeDocument/2006/relationships/image" Target="../media/image60.png"/><Relationship Id="rId20"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56.svg"/><Relationship Id="rId11" Type="http://schemas.openxmlformats.org/officeDocument/2006/relationships/hyperlink" Target="https://www.youtube.com/watch?v=xp5ODjBytuo" TargetMode="External"/><Relationship Id="rId5" Type="http://schemas.openxmlformats.org/officeDocument/2006/relationships/image" Target="../media/image55.png"/><Relationship Id="rId15" Type="http://schemas.openxmlformats.org/officeDocument/2006/relationships/hyperlink" Target="https://www.facebook.com/EvolucaoCompressores" TargetMode="External"/><Relationship Id="rId10" Type="http://schemas.openxmlformats.org/officeDocument/2006/relationships/image" Target="../media/image57.png"/><Relationship Id="rId19" Type="http://schemas.openxmlformats.org/officeDocument/2006/relationships/hyperlink" Target="https://www.youtube.com/channel/UCwd-vQDfQFCs9o1J-7-WiMQ" TargetMode="External"/><Relationship Id="rId4" Type="http://schemas.openxmlformats.org/officeDocument/2006/relationships/image" Target="../media/image54.svg"/><Relationship Id="rId9" Type="http://schemas.openxmlformats.org/officeDocument/2006/relationships/hyperlink" Target="http://www.evolucaocompressores.com.br/" TargetMode="External"/><Relationship Id="rId1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s://drive.google.com/file/d/1qvswWTnSpSY-OKvazrC-aJ8r1c-cV4j2/view?usp=sharing" TargetMode="Externa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02065" y="108000"/>
            <a:ext cx="3049937" cy="1156226"/>
          </a:xfrm>
          <a:custGeom>
            <a:avLst/>
            <a:gdLst/>
            <a:ahLst/>
            <a:cxnLst/>
            <a:rect l="l" t="t" r="r" b="b"/>
            <a:pathLst>
              <a:path w="3049937" h="1156226">
                <a:moveTo>
                  <a:pt x="0" y="0"/>
                </a:moveTo>
                <a:lnTo>
                  <a:pt x="3049937" y="0"/>
                </a:lnTo>
                <a:lnTo>
                  <a:pt x="3049937" y="1156226"/>
                </a:lnTo>
                <a:lnTo>
                  <a:pt x="0" y="1156226"/>
                </a:lnTo>
                <a:lnTo>
                  <a:pt x="0" y="0"/>
                </a:lnTo>
                <a:close/>
              </a:path>
            </a:pathLst>
          </a:custGeom>
          <a:blipFill>
            <a:blip r:embed="rId2"/>
            <a:stretch>
              <a:fillRect/>
            </a:stretch>
          </a:blipFill>
        </p:spPr>
      </p:sp>
      <p:sp>
        <p:nvSpPr>
          <p:cNvPr id="3" name="Freeform 3"/>
          <p:cNvSpPr/>
          <p:nvPr/>
        </p:nvSpPr>
        <p:spPr>
          <a:xfrm>
            <a:off x="0" y="0"/>
            <a:ext cx="4158000" cy="10693400"/>
          </a:xfrm>
          <a:custGeom>
            <a:avLst/>
            <a:gdLst/>
            <a:ahLst/>
            <a:cxnLst/>
            <a:rect l="l" t="t" r="r" b="b"/>
            <a:pathLst>
              <a:path w="5783170" h="13221780">
                <a:moveTo>
                  <a:pt x="0" y="0"/>
                </a:moveTo>
                <a:lnTo>
                  <a:pt x="5783170" y="0"/>
                </a:lnTo>
                <a:lnTo>
                  <a:pt x="5783170" y="13221780"/>
                </a:lnTo>
                <a:lnTo>
                  <a:pt x="0" y="13221780"/>
                </a:lnTo>
                <a:lnTo>
                  <a:pt x="0" y="0"/>
                </a:lnTo>
                <a:close/>
              </a:path>
            </a:pathLst>
          </a:custGeom>
          <a:blipFill>
            <a:blip r:embed="rId3"/>
            <a:stretch>
              <a:fillRect l="-109617" t="-23657" r="-36024" b="13"/>
            </a:stretch>
          </a:blipFill>
        </p:spPr>
        <p:txBody>
          <a:bodyPr/>
          <a:lstStyle/>
          <a:p>
            <a:endParaRPr lang="pt-BR" dirty="0"/>
          </a:p>
        </p:txBody>
      </p:sp>
      <p:grpSp>
        <p:nvGrpSpPr>
          <p:cNvPr id="4" name="Group 4"/>
          <p:cNvGrpSpPr/>
          <p:nvPr/>
        </p:nvGrpSpPr>
        <p:grpSpPr>
          <a:xfrm>
            <a:off x="0" y="4813302"/>
            <a:ext cx="7556500" cy="2047911"/>
            <a:chOff x="0" y="0"/>
            <a:chExt cx="3563809" cy="802421"/>
          </a:xfrm>
        </p:grpSpPr>
        <p:sp>
          <p:nvSpPr>
            <p:cNvPr id="5" name="Freeform 5"/>
            <p:cNvSpPr/>
            <p:nvPr/>
          </p:nvSpPr>
          <p:spPr>
            <a:xfrm>
              <a:off x="0" y="0"/>
              <a:ext cx="3563809" cy="802421"/>
            </a:xfrm>
            <a:custGeom>
              <a:avLst/>
              <a:gdLst/>
              <a:ahLst/>
              <a:cxnLst/>
              <a:rect l="l" t="t" r="r" b="b"/>
              <a:pathLst>
                <a:path w="3563809" h="802421">
                  <a:moveTo>
                    <a:pt x="0" y="0"/>
                  </a:moveTo>
                  <a:lnTo>
                    <a:pt x="3563809" y="0"/>
                  </a:lnTo>
                  <a:lnTo>
                    <a:pt x="3563809" y="802421"/>
                  </a:lnTo>
                  <a:lnTo>
                    <a:pt x="0" y="802421"/>
                  </a:lnTo>
                  <a:close/>
                </a:path>
              </a:pathLst>
            </a:custGeom>
            <a:solidFill>
              <a:srgbClr val="434343">
                <a:alpha val="42745"/>
              </a:srgbClr>
            </a:solidFill>
          </p:spPr>
        </p:sp>
        <p:sp>
          <p:nvSpPr>
            <p:cNvPr id="6" name="TextBox 6"/>
            <p:cNvSpPr txBox="1"/>
            <p:nvPr/>
          </p:nvSpPr>
          <p:spPr>
            <a:xfrm>
              <a:off x="0" y="-28575"/>
              <a:ext cx="3563809" cy="830996"/>
            </a:xfrm>
            <a:prstGeom prst="rect">
              <a:avLst/>
            </a:prstGeom>
          </p:spPr>
          <p:txBody>
            <a:bodyPr lIns="29829" tIns="29829" rIns="29829" bIns="29829" rtlCol="0" anchor="ctr"/>
            <a:lstStyle/>
            <a:p>
              <a:pPr algn="ctr">
                <a:lnSpc>
                  <a:spcPts val="1561"/>
                </a:lnSpc>
              </a:pPr>
              <a:endParaRPr dirty="0"/>
            </a:p>
          </p:txBody>
        </p:sp>
      </p:grpSp>
      <p:sp>
        <p:nvSpPr>
          <p:cNvPr id="7" name="Freeform 7"/>
          <p:cNvSpPr/>
          <p:nvPr/>
        </p:nvSpPr>
        <p:spPr>
          <a:xfrm>
            <a:off x="108000" y="9561103"/>
            <a:ext cx="3279810" cy="876569"/>
          </a:xfrm>
          <a:custGeom>
            <a:avLst/>
            <a:gdLst/>
            <a:ahLst/>
            <a:cxnLst/>
            <a:rect l="l" t="t" r="r" b="b"/>
            <a:pathLst>
              <a:path w="3279810" h="876569">
                <a:moveTo>
                  <a:pt x="0" y="0"/>
                </a:moveTo>
                <a:lnTo>
                  <a:pt x="3279810" y="0"/>
                </a:lnTo>
                <a:lnTo>
                  <a:pt x="3279810" y="876569"/>
                </a:lnTo>
                <a:lnTo>
                  <a:pt x="0" y="876569"/>
                </a:lnTo>
                <a:lnTo>
                  <a:pt x="0" y="0"/>
                </a:lnTo>
                <a:close/>
              </a:path>
            </a:pathLst>
          </a:custGeom>
          <a:blipFill>
            <a:blip r:embed="rId4"/>
            <a:stretch>
              <a:fillRect t="-3005"/>
            </a:stretch>
          </a:blipFill>
        </p:spPr>
      </p:sp>
      <p:sp>
        <p:nvSpPr>
          <p:cNvPr id="8" name="TextBox 8"/>
          <p:cNvSpPr txBox="1"/>
          <p:nvPr/>
        </p:nvSpPr>
        <p:spPr>
          <a:xfrm>
            <a:off x="3963012" y="7295431"/>
            <a:ext cx="3476738" cy="690895"/>
          </a:xfrm>
          <a:prstGeom prst="rect">
            <a:avLst/>
          </a:prstGeom>
        </p:spPr>
        <p:txBody>
          <a:bodyPr lIns="0" tIns="0" rIns="0" bIns="0" rtlCol="0" anchor="t">
            <a:spAutoFit/>
          </a:bodyPr>
          <a:lstStyle/>
          <a:p>
            <a:pPr algn="ctr">
              <a:lnSpc>
                <a:spcPts val="2761"/>
              </a:lnSpc>
            </a:pPr>
            <a:r>
              <a:rPr lang="en-US" sz="1972" b="1">
                <a:solidFill>
                  <a:srgbClr val="434343"/>
                </a:solidFill>
                <a:latin typeface="Montserrat Ultra-Bold"/>
                <a:ea typeface="Montserrat Ultra-Bold"/>
                <a:cs typeface="Montserrat Ultra-Bold"/>
                <a:sym typeface="Montserrat Ultra-Bold"/>
              </a:rPr>
              <a:t>NOME DA EMPRESA</a:t>
            </a:r>
          </a:p>
          <a:p>
            <a:pPr algn="ctr">
              <a:lnSpc>
                <a:spcPts val="2761"/>
              </a:lnSpc>
            </a:pPr>
            <a:r>
              <a:rPr lang="en-US" sz="1972" b="1">
                <a:solidFill>
                  <a:srgbClr val="434343"/>
                </a:solidFill>
                <a:latin typeface="Montserrat Ultra-Bold"/>
                <a:ea typeface="Montserrat Ultra-Bold"/>
                <a:cs typeface="Montserrat Ultra-Bold"/>
                <a:sym typeface="Montserrat Ultra-Bold"/>
              </a:rPr>
              <a:t>CIDADE-UF</a:t>
            </a:r>
            <a:endParaRPr lang="en-US" sz="1972" b="1" dirty="0">
              <a:solidFill>
                <a:srgbClr val="434343"/>
              </a:solidFill>
              <a:latin typeface="Montserrat Ultra-Bold"/>
              <a:ea typeface="Montserrat Ultra-Bold"/>
              <a:cs typeface="Montserrat Ultra-Bold"/>
              <a:sym typeface="Montserrat Ultra-Bold"/>
            </a:endParaRPr>
          </a:p>
        </p:txBody>
      </p:sp>
      <p:sp>
        <p:nvSpPr>
          <p:cNvPr id="9" name="TextBox 9"/>
          <p:cNvSpPr txBox="1"/>
          <p:nvPr/>
        </p:nvSpPr>
        <p:spPr>
          <a:xfrm>
            <a:off x="4402065" y="8259610"/>
            <a:ext cx="3049937" cy="1121970"/>
          </a:xfrm>
          <a:prstGeom prst="rect">
            <a:avLst/>
          </a:prstGeom>
        </p:spPr>
        <p:txBody>
          <a:bodyPr lIns="0" tIns="0" rIns="0" bIns="0" rtlCol="0" anchor="t">
            <a:spAutoFit/>
          </a:bodyPr>
          <a:lstStyle/>
          <a:p>
            <a:pPr>
              <a:lnSpc>
                <a:spcPts val="2235"/>
              </a:lnSpc>
            </a:pPr>
            <a:r>
              <a:rPr lang="en-US" sz="1597" dirty="0">
                <a:solidFill>
                  <a:srgbClr val="434343"/>
                </a:solidFill>
                <a:latin typeface="Open Sans"/>
                <a:ea typeface="Open Sans"/>
                <a:cs typeface="Open Sans"/>
                <a:sym typeface="Open Sans"/>
              </a:rPr>
              <a:t>Aos </a:t>
            </a:r>
            <a:r>
              <a:rPr lang="en-US" sz="1597" dirty="0" err="1">
                <a:solidFill>
                  <a:srgbClr val="434343"/>
                </a:solidFill>
                <a:latin typeface="Open Sans"/>
                <a:ea typeface="Open Sans"/>
                <a:cs typeface="Open Sans"/>
                <a:sym typeface="Open Sans"/>
              </a:rPr>
              <a:t>cuidados</a:t>
            </a:r>
            <a:r>
              <a:rPr lang="en-US" sz="1597">
                <a:solidFill>
                  <a:srgbClr val="434343"/>
                </a:solidFill>
                <a:latin typeface="Open Sans"/>
                <a:ea typeface="Open Sans"/>
                <a:cs typeface="Open Sans"/>
                <a:sym typeface="Open Sans"/>
              </a:rPr>
              <a:t>,</a:t>
            </a:r>
          </a:p>
          <a:p>
            <a:pPr>
              <a:lnSpc>
                <a:spcPts val="2235"/>
              </a:lnSpc>
            </a:pPr>
            <a:r>
              <a:rPr lang="en-US" sz="1597">
                <a:solidFill>
                  <a:srgbClr val="434343"/>
                </a:solidFill>
                <a:latin typeface="Open Sans"/>
                <a:ea typeface="Open Sans"/>
                <a:cs typeface="Open Sans"/>
                <a:sym typeface="Open Sans"/>
              </a:rPr>
              <a:t>Sr. Marcos Leite</a:t>
            </a:r>
          </a:p>
          <a:p>
            <a:pPr>
              <a:lnSpc>
                <a:spcPts val="2235"/>
              </a:lnSpc>
            </a:pPr>
            <a:r>
              <a:rPr lang="en-US" sz="1597">
                <a:solidFill>
                  <a:srgbClr val="434343"/>
                </a:solidFill>
                <a:latin typeface="Open Sans"/>
                <a:ea typeface="Open Sans"/>
                <a:cs typeface="Open Sans"/>
                <a:sym typeface="Open Sans"/>
              </a:rPr>
              <a:t>(47) 98446-0250</a:t>
            </a:r>
          </a:p>
          <a:p>
            <a:pPr>
              <a:lnSpc>
                <a:spcPts val="2235"/>
              </a:lnSpc>
            </a:pPr>
            <a:r>
              <a:rPr lang="en-US" sz="1597">
                <a:solidFill>
                  <a:srgbClr val="434343"/>
                </a:solidFill>
                <a:latin typeface="Open Sans"/>
                <a:ea typeface="Open Sans"/>
                <a:cs typeface="Open Sans"/>
                <a:sym typeface="Open Sans"/>
              </a:rPr>
              <a:t>Marcos.leite@weldvision.com.br</a:t>
            </a:r>
          </a:p>
        </p:txBody>
      </p:sp>
      <p:sp>
        <p:nvSpPr>
          <p:cNvPr id="10" name="TextBox 10"/>
          <p:cNvSpPr txBox="1"/>
          <p:nvPr/>
        </p:nvSpPr>
        <p:spPr>
          <a:xfrm>
            <a:off x="4402065" y="9776915"/>
            <a:ext cx="2407677" cy="271501"/>
          </a:xfrm>
          <a:prstGeom prst="rect">
            <a:avLst/>
          </a:prstGeom>
        </p:spPr>
        <p:txBody>
          <a:bodyPr lIns="0" tIns="0" rIns="0" bIns="0" rtlCol="0" anchor="t">
            <a:spAutoFit/>
          </a:bodyPr>
          <a:lstStyle/>
          <a:p>
            <a:pPr>
              <a:lnSpc>
                <a:spcPts val="2235"/>
              </a:lnSpc>
            </a:pPr>
            <a:r>
              <a:rPr lang="en-US" sz="1597">
                <a:solidFill>
                  <a:srgbClr val="434343"/>
                </a:solidFill>
                <a:latin typeface="Open Sans"/>
                <a:ea typeface="Open Sans"/>
                <a:cs typeface="Open Sans"/>
                <a:sym typeface="Open Sans"/>
              </a:rPr>
              <a:t>Jlle, dia ** de *** de ****</a:t>
            </a:r>
          </a:p>
        </p:txBody>
      </p:sp>
      <p:sp>
        <p:nvSpPr>
          <p:cNvPr id="11" name="TextBox 11"/>
          <p:cNvSpPr txBox="1"/>
          <p:nvPr/>
        </p:nvSpPr>
        <p:spPr>
          <a:xfrm>
            <a:off x="315241" y="5219580"/>
            <a:ext cx="6929521" cy="539250"/>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PROPOSTA TÉCNICA E COMERCIAL</a:t>
            </a:r>
          </a:p>
        </p:txBody>
      </p:sp>
      <p:sp>
        <p:nvSpPr>
          <p:cNvPr id="12" name="TextBox 12"/>
          <p:cNvSpPr txBox="1"/>
          <p:nvPr/>
        </p:nvSpPr>
        <p:spPr>
          <a:xfrm>
            <a:off x="315241" y="5900060"/>
            <a:ext cx="6929521" cy="539250"/>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N° 12345678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0" y="10489502"/>
            <a:ext cx="7560000" cy="421619"/>
          </a:xfrm>
          <a:prstGeom prst="rect">
            <a:avLst/>
          </a:prstGeom>
        </p:spPr>
        <p:txBody>
          <a:bodyPr lIns="45156" tIns="45156" rIns="45156" bIns="45156" rtlCol="0" anchor="ctr"/>
          <a:lstStyle/>
          <a:p>
            <a:pPr algn="ctr">
              <a:lnSpc>
                <a:spcPts val="2140"/>
              </a:lnSpc>
            </a:pPr>
            <a:endParaRPr/>
          </a:p>
        </p:txBody>
      </p:sp>
      <p:sp>
        <p:nvSpPr>
          <p:cNvPr id="11" name="Freeform 11"/>
          <p:cNvSpPr/>
          <p:nvPr/>
        </p:nvSpPr>
        <p:spPr>
          <a:xfrm>
            <a:off x="128239" y="9973595"/>
            <a:ext cx="1845590" cy="699660"/>
          </a:xfrm>
          <a:custGeom>
            <a:avLst/>
            <a:gdLst/>
            <a:ahLst/>
            <a:cxnLst/>
            <a:rect l="l" t="t" r="r" b="b"/>
            <a:pathLst>
              <a:path w="1845590" h="699660">
                <a:moveTo>
                  <a:pt x="0" y="0"/>
                </a:moveTo>
                <a:lnTo>
                  <a:pt x="1845590" y="0"/>
                </a:lnTo>
                <a:lnTo>
                  <a:pt x="1845590" y="699660"/>
                </a:lnTo>
                <a:lnTo>
                  <a:pt x="0" y="699660"/>
                </a:lnTo>
                <a:lnTo>
                  <a:pt x="0" y="0"/>
                </a:lnTo>
                <a:close/>
              </a:path>
            </a:pathLst>
          </a:custGeom>
          <a:blipFill>
            <a:blip r:embed="rId2"/>
            <a:stretch>
              <a:fillRect/>
            </a:stretch>
          </a:blipFill>
        </p:spPr>
      </p:sp>
      <p:grpSp>
        <p:nvGrpSpPr>
          <p:cNvPr id="13" name="Group 13"/>
          <p:cNvGrpSpPr/>
          <p:nvPr/>
        </p:nvGrpSpPr>
        <p:grpSpPr>
          <a:xfrm>
            <a:off x="584481" y="1040869"/>
            <a:ext cx="343043" cy="171521"/>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grpSp>
        <p:nvGrpSpPr>
          <p:cNvPr id="16" name="Group 16"/>
          <p:cNvGrpSpPr/>
          <p:nvPr/>
        </p:nvGrpSpPr>
        <p:grpSpPr>
          <a:xfrm>
            <a:off x="584481" y="6087847"/>
            <a:ext cx="343043" cy="171521"/>
            <a:chOff x="0" y="0"/>
            <a:chExt cx="812800" cy="406400"/>
          </a:xfrm>
        </p:grpSpPr>
        <p:sp>
          <p:nvSpPr>
            <p:cNvPr id="17" name="Freeform 17"/>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8" name="TextBox 18"/>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9" name="Freeform 19"/>
          <p:cNvSpPr/>
          <p:nvPr/>
        </p:nvSpPr>
        <p:spPr>
          <a:xfrm>
            <a:off x="584481" y="2654258"/>
            <a:ext cx="2739319" cy="1642927"/>
          </a:xfrm>
          <a:custGeom>
            <a:avLst/>
            <a:gdLst/>
            <a:ahLst/>
            <a:cxnLst/>
            <a:rect l="l" t="t" r="r" b="b"/>
            <a:pathLst>
              <a:path w="2739319" h="1642927">
                <a:moveTo>
                  <a:pt x="0" y="0"/>
                </a:moveTo>
                <a:lnTo>
                  <a:pt x="2739319" y="0"/>
                </a:lnTo>
                <a:lnTo>
                  <a:pt x="2739319" y="1642927"/>
                </a:lnTo>
                <a:lnTo>
                  <a:pt x="0" y="1642927"/>
                </a:lnTo>
                <a:lnTo>
                  <a:pt x="0" y="0"/>
                </a:lnTo>
                <a:close/>
              </a:path>
            </a:pathLst>
          </a:custGeom>
          <a:blipFill>
            <a:blip r:embed="rId3"/>
            <a:stretch>
              <a:fillRect l="-4831" t="-5538"/>
            </a:stretch>
          </a:blipFill>
        </p:spPr>
      </p:sp>
      <p:sp>
        <p:nvSpPr>
          <p:cNvPr id="20" name="Freeform 20"/>
          <p:cNvSpPr/>
          <p:nvPr/>
        </p:nvSpPr>
        <p:spPr>
          <a:xfrm>
            <a:off x="4415423" y="6565401"/>
            <a:ext cx="2689172" cy="2601821"/>
          </a:xfrm>
          <a:custGeom>
            <a:avLst/>
            <a:gdLst/>
            <a:ahLst/>
            <a:cxnLst/>
            <a:rect l="l" t="t" r="r" b="b"/>
            <a:pathLst>
              <a:path w="2689172" h="2601821">
                <a:moveTo>
                  <a:pt x="0" y="0"/>
                </a:moveTo>
                <a:lnTo>
                  <a:pt x="2689172" y="0"/>
                </a:lnTo>
                <a:lnTo>
                  <a:pt x="2689172" y="2601821"/>
                </a:lnTo>
                <a:lnTo>
                  <a:pt x="0" y="2601821"/>
                </a:lnTo>
                <a:lnTo>
                  <a:pt x="0" y="0"/>
                </a:lnTo>
                <a:close/>
              </a:path>
            </a:pathLst>
          </a:custGeom>
          <a:blipFill>
            <a:blip r:embed="rId4"/>
            <a:stretch>
              <a:fillRect/>
            </a:stretch>
          </a:blipFill>
        </p:spPr>
      </p:sp>
      <p:sp>
        <p:nvSpPr>
          <p:cNvPr id="21" name="TextBox 21"/>
          <p:cNvSpPr txBox="1"/>
          <p:nvPr/>
        </p:nvSpPr>
        <p:spPr>
          <a:xfrm>
            <a:off x="1008230" y="992009"/>
            <a:ext cx="5921947" cy="240662"/>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PACOTE REFRIGERADO A ÁGUA</a:t>
            </a:r>
          </a:p>
        </p:txBody>
      </p:sp>
      <p:sp>
        <p:nvSpPr>
          <p:cNvPr id="22" name="TextBox 22"/>
          <p:cNvSpPr txBox="1"/>
          <p:nvPr/>
        </p:nvSpPr>
        <p:spPr>
          <a:xfrm>
            <a:off x="584479" y="1393556"/>
            <a:ext cx="6520116" cy="1334135"/>
          </a:xfrm>
          <a:prstGeom prst="rect">
            <a:avLst/>
          </a:prstGeom>
        </p:spPr>
        <p:txBody>
          <a:bodyPr lIns="0" tIns="0" rIns="0" bIns="0" rtlCol="0" anchor="t">
            <a:spAutoFit/>
          </a:bodyPr>
          <a:lstStyle/>
          <a:p>
            <a:pPr algn="just">
              <a:lnSpc>
                <a:spcPts val="1540"/>
              </a:lnSpc>
            </a:pPr>
            <a:r>
              <a:rPr lang="en-US" sz="1100">
                <a:solidFill>
                  <a:srgbClr val="000000"/>
                </a:solidFill>
                <a:latin typeface="Montserrat"/>
                <a:ea typeface="Montserrat"/>
                <a:cs typeface="Montserrat"/>
                <a:sym typeface="Montserrat"/>
              </a:rPr>
              <a:t>O compressor deve ser resfriado a água integralmente ao conjunto do compressor. As conexões de entrada/saída de ponto único devem ser fornecidas para resfriar a água na lateral do pacote do compressor. Uma válvula solenoide de água de resfriamento para iniciar/parar a vazão de água de resfriamento será fornecida montada dentro do coletor de água de resfriamento.</a:t>
            </a:r>
          </a:p>
          <a:p>
            <a:pPr algn="just">
              <a:lnSpc>
                <a:spcPts val="1540"/>
              </a:lnSpc>
            </a:pPr>
            <a:endParaRPr lang="en-US" sz="1100">
              <a:solidFill>
                <a:srgbClr val="000000"/>
              </a:solidFill>
              <a:latin typeface="Montserrat"/>
              <a:ea typeface="Montserrat"/>
              <a:cs typeface="Montserrat"/>
              <a:sym typeface="Montserrat"/>
            </a:endParaRPr>
          </a:p>
          <a:p>
            <a:pPr algn="just">
              <a:lnSpc>
                <a:spcPts val="1540"/>
              </a:lnSpc>
            </a:pPr>
            <a:endParaRPr lang="en-US" sz="1100">
              <a:solidFill>
                <a:srgbClr val="000000"/>
              </a:solidFill>
              <a:latin typeface="Montserrat"/>
              <a:ea typeface="Montserrat"/>
              <a:cs typeface="Montserrat"/>
              <a:sym typeface="Montserrat"/>
            </a:endParaRPr>
          </a:p>
        </p:txBody>
      </p:sp>
      <p:sp>
        <p:nvSpPr>
          <p:cNvPr id="23" name="TextBox 23"/>
          <p:cNvSpPr txBox="1"/>
          <p:nvPr/>
        </p:nvSpPr>
        <p:spPr>
          <a:xfrm>
            <a:off x="1096525" y="6038987"/>
            <a:ext cx="5921947" cy="240662"/>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ENCANAMENTO E TUBULAÇÃO DE AÇO INOXIDÁVEL</a:t>
            </a:r>
          </a:p>
        </p:txBody>
      </p:sp>
      <p:sp>
        <p:nvSpPr>
          <p:cNvPr id="24" name="TextBox 24"/>
          <p:cNvSpPr txBox="1"/>
          <p:nvPr/>
        </p:nvSpPr>
        <p:spPr>
          <a:xfrm>
            <a:off x="3718364" y="2699116"/>
            <a:ext cx="3386233" cy="1524635"/>
          </a:xfrm>
          <a:prstGeom prst="rect">
            <a:avLst/>
          </a:prstGeom>
        </p:spPr>
        <p:txBody>
          <a:bodyPr lIns="0" tIns="0" rIns="0" bIns="0" rtlCol="0" anchor="t">
            <a:spAutoFit/>
          </a:bodyPr>
          <a:lstStyle/>
          <a:p>
            <a:pPr algn="just">
              <a:lnSpc>
                <a:spcPts val="1540"/>
              </a:lnSpc>
            </a:pPr>
            <a:r>
              <a:rPr lang="en-US" sz="1100">
                <a:solidFill>
                  <a:srgbClr val="000000"/>
                </a:solidFill>
                <a:latin typeface="Montserrat"/>
                <a:ea typeface="Montserrat"/>
                <a:cs typeface="Montserrat"/>
                <a:sym typeface="Montserrat"/>
              </a:rPr>
              <a:t>Todos os resfriadores devem ser de casco e tubo térmico com tubos de aço inoxidável. As vazões de ar comprimido entram nos tubos de aço inoxidável e a superfície externa dos tubos é refrigerada pela água de refrigeração. A configuração do contravazão é escolhida para melhorar a eficiência da transferência de calor. </a:t>
            </a:r>
          </a:p>
          <a:p>
            <a:pPr algn="just">
              <a:lnSpc>
                <a:spcPts val="1540"/>
              </a:lnSpc>
            </a:pPr>
            <a:endParaRPr lang="en-US" sz="1100">
              <a:solidFill>
                <a:srgbClr val="000000"/>
              </a:solidFill>
              <a:latin typeface="Montserrat"/>
              <a:ea typeface="Montserrat"/>
              <a:cs typeface="Montserrat"/>
              <a:sym typeface="Montserrat"/>
            </a:endParaRPr>
          </a:p>
        </p:txBody>
      </p:sp>
      <p:sp>
        <p:nvSpPr>
          <p:cNvPr id="25" name="TextBox 25"/>
          <p:cNvSpPr txBox="1"/>
          <p:nvPr/>
        </p:nvSpPr>
        <p:spPr>
          <a:xfrm>
            <a:off x="584479" y="4478160"/>
            <a:ext cx="6520116" cy="1524635"/>
          </a:xfrm>
          <a:prstGeom prst="rect">
            <a:avLst/>
          </a:prstGeom>
        </p:spPr>
        <p:txBody>
          <a:bodyPr lIns="0" tIns="0" rIns="0" bIns="0" rtlCol="0" anchor="t">
            <a:spAutoFit/>
          </a:bodyPr>
          <a:lstStyle/>
          <a:p>
            <a:pPr algn="just">
              <a:lnSpc>
                <a:spcPts val="1540"/>
              </a:lnSpc>
            </a:pPr>
            <a:r>
              <a:rPr lang="en-US" sz="1100">
                <a:solidFill>
                  <a:srgbClr val="000000"/>
                </a:solidFill>
                <a:latin typeface="Montserrat"/>
                <a:ea typeface="Montserrat"/>
                <a:cs typeface="Montserrat"/>
                <a:sym typeface="Montserrat"/>
              </a:rPr>
              <a:t>Os trocadores de calor devem ser capazes de resfriar o compressor sob condições de plena carga contínua 24 horas/dia a uma temperatura máxima da água de 46 °C e temperatura ambiente máxima de 46 °C. O pós-resfriador CTD não deve exceder 8 °C nas capacidades e pressões nominais. A temperatura máxima da água de refrigeração do duto de admissão é definida para 46 °C por projeto, esse requisito fornece aos compressores da Série E um recurso extra que permite que o compressor trabalhe em locais onde não há água de refrigeração disponível.</a:t>
            </a:r>
          </a:p>
          <a:p>
            <a:pPr algn="just">
              <a:lnSpc>
                <a:spcPts val="1540"/>
              </a:lnSpc>
            </a:pPr>
            <a:endParaRPr lang="en-US" sz="1100">
              <a:solidFill>
                <a:srgbClr val="000000"/>
              </a:solidFill>
              <a:latin typeface="Montserrat"/>
              <a:ea typeface="Montserrat"/>
              <a:cs typeface="Montserrat"/>
              <a:sym typeface="Montserrat"/>
            </a:endParaRPr>
          </a:p>
        </p:txBody>
      </p:sp>
      <p:sp>
        <p:nvSpPr>
          <p:cNvPr id="26" name="TextBox 26"/>
          <p:cNvSpPr txBox="1"/>
          <p:nvPr/>
        </p:nvSpPr>
        <p:spPr>
          <a:xfrm>
            <a:off x="584481" y="6536824"/>
            <a:ext cx="3386233" cy="3449214"/>
          </a:xfrm>
          <a:prstGeom prst="rect">
            <a:avLst/>
          </a:prstGeom>
        </p:spPr>
        <p:txBody>
          <a:bodyPr lIns="0" tIns="0" rIns="0" bIns="0" rtlCol="0" anchor="t">
            <a:spAutoFit/>
          </a:bodyPr>
          <a:lstStyle/>
          <a:p>
            <a:pPr algn="just">
              <a:lnSpc>
                <a:spcPts val="1540"/>
              </a:lnSpc>
            </a:pPr>
            <a:r>
              <a:rPr lang="en-US" sz="1100">
                <a:solidFill>
                  <a:srgbClr val="000000"/>
                </a:solidFill>
                <a:latin typeface="Montserrat"/>
                <a:ea typeface="Montserrat"/>
                <a:cs typeface="Montserrat"/>
                <a:sym typeface="Montserrat"/>
              </a:rPr>
              <a:t>Aço inoxidável de alta qualidade é usado para o lado frio de todas as tubulações de ar comprimido, onde o potencial de corrosão é alto.</a:t>
            </a:r>
          </a:p>
          <a:p>
            <a:pPr algn="just">
              <a:lnSpc>
                <a:spcPts val="1540"/>
              </a:lnSpc>
            </a:pPr>
            <a:r>
              <a:rPr lang="en-US" sz="1100">
                <a:solidFill>
                  <a:srgbClr val="000000"/>
                </a:solidFill>
                <a:latin typeface="Montserrat"/>
                <a:ea typeface="Montserrat"/>
                <a:cs typeface="Montserrat"/>
                <a:sym typeface="Montserrat"/>
              </a:rPr>
              <a:t> </a:t>
            </a:r>
          </a:p>
          <a:p>
            <a:pPr algn="just">
              <a:lnSpc>
                <a:spcPts val="1540"/>
              </a:lnSpc>
            </a:pPr>
            <a:r>
              <a:rPr lang="en-US" sz="1100">
                <a:solidFill>
                  <a:srgbClr val="000000"/>
                </a:solidFill>
                <a:latin typeface="Montserrat"/>
                <a:ea typeface="Montserrat"/>
                <a:cs typeface="Montserrat"/>
                <a:sym typeface="Montserrat"/>
              </a:rPr>
              <a:t>O resultado é um sistema limpo e livre de corrosão. Nenhuma partícula de ferrugem é carregada a jusante nos componentes ou airnet.</a:t>
            </a:r>
          </a:p>
          <a:p>
            <a:pPr algn="just">
              <a:lnSpc>
                <a:spcPts val="1540"/>
              </a:lnSpc>
            </a:pPr>
            <a:r>
              <a:rPr lang="en-US" sz="1100">
                <a:solidFill>
                  <a:srgbClr val="000000"/>
                </a:solidFill>
                <a:latin typeface="Montserrat"/>
                <a:ea typeface="Montserrat"/>
                <a:cs typeface="Montserrat"/>
                <a:sym typeface="Montserrat"/>
              </a:rPr>
              <a:t> </a:t>
            </a:r>
          </a:p>
          <a:p>
            <a:pPr algn="just">
              <a:lnSpc>
                <a:spcPts val="1540"/>
              </a:lnSpc>
            </a:pPr>
            <a:r>
              <a:rPr lang="en-US" sz="1100">
                <a:solidFill>
                  <a:srgbClr val="000000"/>
                </a:solidFill>
                <a:latin typeface="Montserrat"/>
                <a:ea typeface="Montserrat"/>
                <a:cs typeface="Montserrat"/>
                <a:sym typeface="Montserrat"/>
              </a:rPr>
              <a:t>Separadores de umidade do resfriador intermediário não corrosivos são padrão. Protegendo os componentes a jusante.</a:t>
            </a:r>
          </a:p>
          <a:p>
            <a:pPr algn="just">
              <a:lnSpc>
                <a:spcPts val="1540"/>
              </a:lnSpc>
            </a:pPr>
            <a:r>
              <a:rPr lang="en-US" sz="1100">
                <a:solidFill>
                  <a:srgbClr val="000000"/>
                </a:solidFill>
                <a:latin typeface="Montserrat"/>
                <a:ea typeface="Montserrat"/>
                <a:cs typeface="Montserrat"/>
                <a:sym typeface="Montserrat"/>
              </a:rPr>
              <a:t> </a:t>
            </a:r>
          </a:p>
          <a:p>
            <a:pPr algn="just">
              <a:lnSpc>
                <a:spcPts val="1540"/>
              </a:lnSpc>
            </a:pPr>
            <a:r>
              <a:rPr lang="en-US" sz="1100">
                <a:solidFill>
                  <a:srgbClr val="000000"/>
                </a:solidFill>
                <a:latin typeface="Montserrat"/>
                <a:ea typeface="Montserrat"/>
                <a:cs typeface="Montserrat"/>
                <a:sym typeface="Montserrat"/>
              </a:rPr>
              <a:t>Além disso, como opção padrão, o sistema de tubulação de óleo completo pode ser fabricado em aço inoxidável SS316L.</a:t>
            </a:r>
          </a:p>
          <a:p>
            <a:pPr algn="just">
              <a:lnSpc>
                <a:spcPts val="1540"/>
              </a:lnSpc>
            </a:pPr>
            <a:endParaRPr lang="en-US" sz="1100">
              <a:solidFill>
                <a:srgbClr val="000000"/>
              </a:solidFill>
              <a:latin typeface="Montserrat"/>
              <a:ea typeface="Montserrat"/>
              <a:cs typeface="Montserrat"/>
              <a:sym typeface="Montserrat"/>
            </a:endParaRPr>
          </a:p>
        </p:txBody>
      </p:sp>
      <p:pic>
        <p:nvPicPr>
          <p:cNvPr id="31" name="Imagem 30">
            <a:extLst>
              <a:ext uri="{FF2B5EF4-FFF2-40B4-BE49-F238E27FC236}">
                <a16:creationId xmlns:a16="http://schemas.microsoft.com/office/drawing/2014/main" id="{DD5EA9A0-04B9-4D6D-AF06-BDDEE7DEC5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1534"/>
            <a:ext cx="7556500" cy="859247"/>
          </a:xfrm>
          <a:prstGeom prst="rect">
            <a:avLst/>
          </a:prstGeom>
        </p:spPr>
      </p:pic>
      <p:grpSp>
        <p:nvGrpSpPr>
          <p:cNvPr id="32" name="Group 8">
            <a:extLst>
              <a:ext uri="{FF2B5EF4-FFF2-40B4-BE49-F238E27FC236}">
                <a16:creationId xmlns:a16="http://schemas.microsoft.com/office/drawing/2014/main" id="{2DAA2B51-4BA4-4A81-0E37-5D8C047375B1}"/>
              </a:ext>
            </a:extLst>
          </p:cNvPr>
          <p:cNvGrpSpPr/>
          <p:nvPr/>
        </p:nvGrpSpPr>
        <p:grpSpPr>
          <a:xfrm>
            <a:off x="-3500" y="10528423"/>
            <a:ext cx="7556500" cy="231978"/>
            <a:chOff x="0" y="0"/>
            <a:chExt cx="3047987" cy="131886"/>
          </a:xfrm>
        </p:grpSpPr>
        <p:sp>
          <p:nvSpPr>
            <p:cNvPr id="33" name="Freeform 9">
              <a:extLst>
                <a:ext uri="{FF2B5EF4-FFF2-40B4-BE49-F238E27FC236}">
                  <a16:creationId xmlns:a16="http://schemas.microsoft.com/office/drawing/2014/main" id="{96BFE573-30F3-8C30-4C76-F97B68DB5696}"/>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4" name="TextBox 10">
              <a:extLst>
                <a:ext uri="{FF2B5EF4-FFF2-40B4-BE49-F238E27FC236}">
                  <a16:creationId xmlns:a16="http://schemas.microsoft.com/office/drawing/2014/main" id="{EE6253E7-128D-B9CC-73AE-06A5FA3AA195}"/>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36212" y="9883692"/>
            <a:ext cx="1845590" cy="699660"/>
          </a:xfrm>
          <a:custGeom>
            <a:avLst/>
            <a:gdLst/>
            <a:ahLst/>
            <a:cxnLst/>
            <a:rect l="l" t="t" r="r" b="b"/>
            <a:pathLst>
              <a:path w="1845590" h="699660">
                <a:moveTo>
                  <a:pt x="0" y="0"/>
                </a:moveTo>
                <a:lnTo>
                  <a:pt x="1845590" y="0"/>
                </a:lnTo>
                <a:lnTo>
                  <a:pt x="1845590" y="699660"/>
                </a:lnTo>
                <a:lnTo>
                  <a:pt x="0" y="699660"/>
                </a:lnTo>
                <a:lnTo>
                  <a:pt x="0" y="0"/>
                </a:lnTo>
                <a:close/>
              </a:path>
            </a:pathLst>
          </a:custGeom>
          <a:blipFill>
            <a:blip r:embed="rId2"/>
            <a:stretch>
              <a:fillRect/>
            </a:stretch>
          </a:blipFill>
        </p:spPr>
        <p:txBody>
          <a:bodyPr/>
          <a:lstStyle/>
          <a:p>
            <a:endParaRPr lang="pt-BR"/>
          </a:p>
        </p:txBody>
      </p:sp>
      <p:grpSp>
        <p:nvGrpSpPr>
          <p:cNvPr id="13" name="Group 13"/>
          <p:cNvGrpSpPr/>
          <p:nvPr/>
        </p:nvGrpSpPr>
        <p:grpSpPr>
          <a:xfrm>
            <a:off x="584481" y="1040869"/>
            <a:ext cx="343043" cy="171521"/>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grpSp>
        <p:nvGrpSpPr>
          <p:cNvPr id="16" name="Group 16"/>
          <p:cNvGrpSpPr/>
          <p:nvPr/>
        </p:nvGrpSpPr>
        <p:grpSpPr>
          <a:xfrm>
            <a:off x="505309" y="6265462"/>
            <a:ext cx="343043" cy="171521"/>
            <a:chOff x="0" y="0"/>
            <a:chExt cx="812800" cy="406400"/>
          </a:xfrm>
        </p:grpSpPr>
        <p:sp>
          <p:nvSpPr>
            <p:cNvPr id="17" name="Freeform 17"/>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8" name="TextBox 18"/>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9" name="TextBox 19"/>
          <p:cNvSpPr txBox="1"/>
          <p:nvPr/>
        </p:nvSpPr>
        <p:spPr>
          <a:xfrm>
            <a:off x="1008230" y="992009"/>
            <a:ext cx="5921947" cy="240662"/>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PAINEL DE PARTIDA I CONTROLE</a:t>
            </a:r>
          </a:p>
        </p:txBody>
      </p:sp>
      <p:sp>
        <p:nvSpPr>
          <p:cNvPr id="20" name="TextBox 20"/>
          <p:cNvSpPr txBox="1"/>
          <p:nvPr/>
        </p:nvSpPr>
        <p:spPr>
          <a:xfrm>
            <a:off x="544893" y="1480323"/>
            <a:ext cx="6599288" cy="4613427"/>
          </a:xfrm>
          <a:prstGeom prst="rect">
            <a:avLst/>
          </a:prstGeom>
        </p:spPr>
        <p:txBody>
          <a:bodyPr lIns="0" tIns="0" rIns="0" bIns="0" rtlCol="0" anchor="t">
            <a:spAutoFit/>
          </a:bodyPr>
          <a:lstStyle/>
          <a:p>
            <a:pPr algn="just">
              <a:lnSpc>
                <a:spcPts val="1333"/>
              </a:lnSpc>
            </a:pPr>
            <a:r>
              <a:rPr lang="en-US" sz="952">
                <a:solidFill>
                  <a:srgbClr val="000000"/>
                </a:solidFill>
                <a:latin typeface="Montserrat"/>
                <a:ea typeface="Montserrat"/>
                <a:cs typeface="Montserrat"/>
                <a:sym typeface="Montserrat"/>
              </a:rPr>
              <a:t>Como padrão, todos os compressores da Série E são fornecidos com uma partida estrela/triângulo ou com um VSD para modelos de velocidade variável. Ao usar o inicializador tipo estrela-triângulo, o motor do compressor pode ser iniciado e acelerado usando a corrente elétrica "inrush" altamente reduzida. O inicializador é completamente automático e controlado pelo controlador Xe.</a:t>
            </a:r>
          </a:p>
          <a:p>
            <a:pPr algn="just">
              <a:lnSpc>
                <a:spcPts val="1333"/>
              </a:lnSpc>
            </a:pPr>
            <a:r>
              <a:rPr lang="en-US" sz="952">
                <a:solidFill>
                  <a:srgbClr val="000000"/>
                </a:solidFill>
                <a:latin typeface="Montserrat"/>
                <a:ea typeface="Montserrat"/>
                <a:cs typeface="Montserrat"/>
                <a:sym typeface="Montserrat"/>
              </a:rPr>
              <a:t> </a:t>
            </a:r>
          </a:p>
          <a:p>
            <a:pPr algn="just">
              <a:lnSpc>
                <a:spcPts val="1333"/>
              </a:lnSpc>
            </a:pPr>
            <a:r>
              <a:rPr lang="en-US" sz="952">
                <a:solidFill>
                  <a:srgbClr val="000000"/>
                </a:solidFill>
                <a:latin typeface="Montserrat"/>
                <a:ea typeface="Montserrat"/>
                <a:cs typeface="Montserrat"/>
                <a:sym typeface="Montserrat"/>
              </a:rPr>
              <a:t>Dependendo da configuração e das opções, esses compressores podem ser fornecidos com uma partida suave ou partida DOL (Direct On Line) (1). A partida inclui o transformador do circuito de controle e o disjuntor do motor do ventilador de resfriamento, mas não o disjuntor do motor principal (opção especial).</a:t>
            </a:r>
          </a:p>
          <a:p>
            <a:pPr algn="just">
              <a:lnSpc>
                <a:spcPts val="1333"/>
              </a:lnSpc>
            </a:pPr>
            <a:r>
              <a:rPr lang="en-US" sz="952">
                <a:solidFill>
                  <a:srgbClr val="000000"/>
                </a:solidFill>
                <a:latin typeface="Montserrat"/>
                <a:ea typeface="Montserrat"/>
                <a:cs typeface="Montserrat"/>
                <a:sym typeface="Montserrat"/>
              </a:rPr>
              <a:t> </a:t>
            </a:r>
          </a:p>
          <a:p>
            <a:pPr algn="just">
              <a:lnSpc>
                <a:spcPts val="1333"/>
              </a:lnSpc>
            </a:pPr>
            <a:r>
              <a:rPr lang="en-US" sz="952">
                <a:solidFill>
                  <a:srgbClr val="000000"/>
                </a:solidFill>
                <a:latin typeface="Montserrat"/>
                <a:ea typeface="Montserrat"/>
                <a:cs typeface="Montserrat"/>
                <a:sym typeface="Montserrat"/>
              </a:rPr>
              <a:t>Um gabinete IP55 (velocidade fixa) ou IP54 (velocidade variável) como padrão é fornecido para a Série E de 200 a 355 kW. </a:t>
            </a:r>
          </a:p>
          <a:p>
            <a:pPr algn="just">
              <a:lnSpc>
                <a:spcPts val="1333"/>
              </a:lnSpc>
            </a:pPr>
            <a:r>
              <a:rPr lang="en-US" sz="952">
                <a:solidFill>
                  <a:srgbClr val="000000"/>
                </a:solidFill>
                <a:latin typeface="Montserrat"/>
                <a:ea typeface="Montserrat"/>
                <a:cs typeface="Montserrat"/>
                <a:sym typeface="Montserrat"/>
              </a:rPr>
              <a:t>Os componentes elétricos/eletrônicos padrão, contidos em uma caixa de partida prontamente acessível que incluem:</a:t>
            </a:r>
          </a:p>
          <a:p>
            <a:pPr algn="just">
              <a:lnSpc>
                <a:spcPts val="1333"/>
              </a:lnSpc>
            </a:pPr>
            <a:r>
              <a:rPr lang="en-US" sz="952">
                <a:solidFill>
                  <a:srgbClr val="000000"/>
                </a:solidFill>
                <a:latin typeface="Montserrat"/>
                <a:ea typeface="Montserrat"/>
                <a:cs typeface="Montserrat"/>
                <a:sym typeface="Montserrat"/>
              </a:rPr>
              <a:t> </a:t>
            </a:r>
          </a:p>
          <a:p>
            <a:pPr algn="just">
              <a:lnSpc>
                <a:spcPts val="1333"/>
              </a:lnSpc>
            </a:pPr>
            <a:r>
              <a:rPr lang="en-US" sz="952">
                <a:solidFill>
                  <a:srgbClr val="000000"/>
                </a:solidFill>
                <a:latin typeface="Montserrat"/>
                <a:ea typeface="Montserrat"/>
                <a:cs typeface="Montserrat"/>
                <a:sym typeface="Montserrat"/>
              </a:rPr>
              <a:t>1. Controlador Xe. Xe145 na Série E de 200 a 355 kW.</a:t>
            </a:r>
          </a:p>
          <a:p>
            <a:pPr algn="just">
              <a:lnSpc>
                <a:spcPts val="1333"/>
              </a:lnSpc>
            </a:pPr>
            <a:r>
              <a:rPr lang="en-US" sz="952">
                <a:solidFill>
                  <a:srgbClr val="000000"/>
                </a:solidFill>
                <a:latin typeface="Montserrat"/>
                <a:ea typeface="Montserrat"/>
                <a:cs typeface="Montserrat"/>
                <a:sym typeface="Montserrat"/>
              </a:rPr>
              <a:t>2. Partida do motor do compressor estrela-triângulo, com contatos auxiliares e relés de sobrecarga (velocidade fixa)</a:t>
            </a:r>
          </a:p>
          <a:p>
            <a:pPr algn="just">
              <a:lnSpc>
                <a:spcPts val="1333"/>
              </a:lnSpc>
            </a:pPr>
            <a:r>
              <a:rPr lang="en-US" sz="952">
                <a:solidFill>
                  <a:srgbClr val="000000"/>
                </a:solidFill>
                <a:latin typeface="Montserrat"/>
                <a:ea typeface="Montserrat"/>
                <a:cs typeface="Montserrat"/>
                <a:sym typeface="Montserrat"/>
              </a:rPr>
              <a:t>3. Partida do motor do compressor estrela-triângulo, com contatos auxiliares e relés de sobrecarga (velocidade fixa)</a:t>
            </a:r>
          </a:p>
          <a:p>
            <a:pPr algn="just">
              <a:lnSpc>
                <a:spcPts val="1333"/>
              </a:lnSpc>
            </a:pPr>
            <a:r>
              <a:rPr lang="en-US" sz="952">
                <a:solidFill>
                  <a:srgbClr val="000000"/>
                </a:solidFill>
                <a:latin typeface="Montserrat"/>
                <a:ea typeface="Montserrat"/>
                <a:cs typeface="Montserrat"/>
                <a:sym typeface="Montserrat"/>
              </a:rPr>
              <a:t>4. Partida manual do motor do ventilador de refrigeração e disjuntor para motor do ventilador ou fusíveis (2).</a:t>
            </a:r>
          </a:p>
          <a:p>
            <a:pPr algn="just">
              <a:lnSpc>
                <a:spcPts val="1333"/>
              </a:lnSpc>
            </a:pPr>
            <a:r>
              <a:rPr lang="en-US" sz="952">
                <a:solidFill>
                  <a:srgbClr val="000000"/>
                </a:solidFill>
                <a:latin typeface="Montserrat"/>
                <a:ea typeface="Montserrat"/>
                <a:cs typeface="Montserrat"/>
                <a:sym typeface="Montserrat"/>
              </a:rPr>
              <a:t>5. Caixa de fornecimento de energia</a:t>
            </a:r>
          </a:p>
          <a:p>
            <a:pPr algn="just">
              <a:lnSpc>
                <a:spcPts val="1333"/>
              </a:lnSpc>
            </a:pPr>
            <a:r>
              <a:rPr lang="en-US" sz="952">
                <a:solidFill>
                  <a:srgbClr val="000000"/>
                </a:solidFill>
                <a:latin typeface="Montserrat"/>
                <a:ea typeface="Montserrat"/>
                <a:cs typeface="Montserrat"/>
                <a:sym typeface="Montserrat"/>
              </a:rPr>
              <a:t>6. Relé de sobrecarga do motor principal</a:t>
            </a:r>
          </a:p>
          <a:p>
            <a:pPr algn="just">
              <a:lnSpc>
                <a:spcPts val="1333"/>
              </a:lnSpc>
            </a:pPr>
            <a:r>
              <a:rPr lang="en-US" sz="952">
                <a:solidFill>
                  <a:srgbClr val="000000"/>
                </a:solidFill>
                <a:latin typeface="Montserrat"/>
                <a:ea typeface="Montserrat"/>
                <a:cs typeface="Montserrat"/>
                <a:sym typeface="Montserrat"/>
              </a:rPr>
              <a:t>7. Transformadores de controle de relé de controle e fusíveis</a:t>
            </a:r>
          </a:p>
          <a:p>
            <a:pPr algn="just">
              <a:lnSpc>
                <a:spcPts val="1333"/>
              </a:lnSpc>
            </a:pPr>
            <a:r>
              <a:rPr lang="en-US" sz="952">
                <a:solidFill>
                  <a:srgbClr val="000000"/>
                </a:solidFill>
                <a:latin typeface="Montserrat"/>
                <a:ea typeface="Montserrat"/>
                <a:cs typeface="Montserrat"/>
                <a:sym typeface="Montserrat"/>
              </a:rPr>
              <a:t> </a:t>
            </a:r>
          </a:p>
          <a:p>
            <a:pPr algn="just">
              <a:lnSpc>
                <a:spcPts val="1333"/>
              </a:lnSpc>
            </a:pPr>
            <a:r>
              <a:rPr lang="en-US" sz="952">
                <a:solidFill>
                  <a:srgbClr val="000000"/>
                </a:solidFill>
                <a:latin typeface="Montserrat"/>
                <a:ea typeface="Montserrat"/>
                <a:cs typeface="Montserrat"/>
                <a:sym typeface="Montserrat"/>
              </a:rPr>
              <a:t>(1) Soft Starter eletrônico e Direct On Line começando somente na Série E de 200 a 355 kW com velocidade fixa com motores de média tensão.</a:t>
            </a:r>
          </a:p>
          <a:p>
            <a:pPr algn="just">
              <a:lnSpc>
                <a:spcPts val="1333"/>
              </a:lnSpc>
            </a:pPr>
            <a:r>
              <a:rPr lang="en-US" sz="952">
                <a:solidFill>
                  <a:srgbClr val="000000"/>
                </a:solidFill>
                <a:latin typeface="Montserrat"/>
                <a:ea typeface="Montserrat"/>
                <a:cs typeface="Montserrat"/>
                <a:sym typeface="Montserrat"/>
              </a:rPr>
              <a:t>(2) O disjuntor do motor principal é uma opção especial com preço extra.</a:t>
            </a:r>
          </a:p>
          <a:p>
            <a:pPr algn="just">
              <a:lnSpc>
                <a:spcPts val="1333"/>
              </a:lnSpc>
            </a:pPr>
            <a:endParaRPr lang="en-US" sz="952">
              <a:solidFill>
                <a:srgbClr val="000000"/>
              </a:solidFill>
              <a:latin typeface="Montserrat"/>
              <a:ea typeface="Montserrat"/>
              <a:cs typeface="Montserrat"/>
              <a:sym typeface="Montserrat"/>
            </a:endParaRPr>
          </a:p>
        </p:txBody>
      </p:sp>
      <p:sp>
        <p:nvSpPr>
          <p:cNvPr id="21" name="TextBox 21"/>
          <p:cNvSpPr txBox="1"/>
          <p:nvPr/>
        </p:nvSpPr>
        <p:spPr>
          <a:xfrm>
            <a:off x="976480" y="6216942"/>
            <a:ext cx="5921947" cy="240662"/>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DOCUMENTAÇÃO</a:t>
            </a:r>
          </a:p>
        </p:txBody>
      </p:sp>
      <p:sp>
        <p:nvSpPr>
          <p:cNvPr id="22" name="TextBox 22"/>
          <p:cNvSpPr txBox="1"/>
          <p:nvPr/>
        </p:nvSpPr>
        <p:spPr>
          <a:xfrm>
            <a:off x="465721" y="6600142"/>
            <a:ext cx="6678460" cy="3239135"/>
          </a:xfrm>
          <a:prstGeom prst="rect">
            <a:avLst/>
          </a:prstGeom>
        </p:spPr>
        <p:txBody>
          <a:bodyPr lIns="0" tIns="0" rIns="0" bIns="0" rtlCol="0" anchor="t">
            <a:spAutoFit/>
          </a:bodyPr>
          <a:lstStyle/>
          <a:p>
            <a:pPr algn="just">
              <a:lnSpc>
                <a:spcPts val="1540"/>
              </a:lnSpc>
            </a:pPr>
            <a:r>
              <a:rPr lang="en-US" sz="1100">
                <a:solidFill>
                  <a:srgbClr val="000000"/>
                </a:solidFill>
                <a:latin typeface="Montserrat"/>
                <a:ea typeface="Montserrat"/>
                <a:cs typeface="Montserrat"/>
                <a:sym typeface="Montserrat"/>
              </a:rPr>
              <a:t>A INGERSOLL RAND entregará um conjunto de documentação técnica em inglês de acordo com os limites descritos da cotação real de acordo com os padrões da INGERSOLL RAND e dos subfornecedores. </a:t>
            </a:r>
          </a:p>
          <a:p>
            <a:pPr algn="just">
              <a:lnSpc>
                <a:spcPts val="1540"/>
              </a:lnSpc>
            </a:pPr>
            <a:endParaRPr lang="en-US" sz="1100">
              <a:solidFill>
                <a:srgbClr val="000000"/>
              </a:solidFill>
              <a:latin typeface="Montserrat"/>
              <a:ea typeface="Montserrat"/>
              <a:cs typeface="Montserrat"/>
              <a:sym typeface="Montserrat"/>
            </a:endParaRPr>
          </a:p>
          <a:p>
            <a:pPr algn="just">
              <a:lnSpc>
                <a:spcPts val="1540"/>
              </a:lnSpc>
            </a:pPr>
            <a:r>
              <a:rPr lang="en-US" sz="1100">
                <a:solidFill>
                  <a:srgbClr val="000000"/>
                </a:solidFill>
                <a:latin typeface="Montserrat"/>
                <a:ea typeface="Montserrat"/>
                <a:cs typeface="Montserrat"/>
                <a:sym typeface="Montserrat"/>
              </a:rPr>
              <a:t>Os manuais de instruções e as listas de peças estarão em inglês de acordo com os padrões da INGERSOLL RAND e de subfornecedores.</a:t>
            </a:r>
          </a:p>
          <a:p>
            <a:pPr algn="just">
              <a:lnSpc>
                <a:spcPts val="1540"/>
              </a:lnSpc>
            </a:pPr>
            <a:r>
              <a:rPr lang="en-US" sz="1100">
                <a:solidFill>
                  <a:srgbClr val="000000"/>
                </a:solidFill>
                <a:latin typeface="Montserrat"/>
                <a:ea typeface="Montserrat"/>
                <a:cs typeface="Montserrat"/>
                <a:sym typeface="Montserrat"/>
              </a:rPr>
              <a:t>Entre outros, o pacote padrão de documentos técnicos inclui:</a:t>
            </a:r>
          </a:p>
          <a:p>
            <a:pPr algn="just">
              <a:lnSpc>
                <a:spcPts val="1540"/>
              </a:lnSpc>
            </a:pPr>
            <a:r>
              <a:rPr lang="en-US" sz="1100">
                <a:solidFill>
                  <a:srgbClr val="000000"/>
                </a:solidFill>
                <a:latin typeface="Montserrat"/>
                <a:ea typeface="Montserrat"/>
                <a:cs typeface="Montserrat"/>
                <a:sym typeface="Montserrat"/>
              </a:rPr>
              <a:t> </a:t>
            </a:r>
          </a:p>
          <a:p>
            <a:pPr marL="237491" lvl="1" indent="-118745" algn="just">
              <a:lnSpc>
                <a:spcPts val="1540"/>
              </a:lnSpc>
              <a:buFont typeface="Arial"/>
              <a:buChar char="•"/>
            </a:pPr>
            <a:r>
              <a:rPr lang="en-US" sz="1100">
                <a:solidFill>
                  <a:srgbClr val="000000"/>
                </a:solidFill>
                <a:latin typeface="Montserrat"/>
                <a:ea typeface="Montserrat"/>
                <a:cs typeface="Montserrat"/>
                <a:sym typeface="Montserrat"/>
              </a:rPr>
              <a:t>Desenhos GA (versão em PDF para unidades padrão);</a:t>
            </a:r>
          </a:p>
          <a:p>
            <a:pPr marL="237491" lvl="1" indent="-118745" algn="just">
              <a:lnSpc>
                <a:spcPts val="1540"/>
              </a:lnSpc>
              <a:buFont typeface="Arial"/>
              <a:buChar char="•"/>
            </a:pPr>
            <a:r>
              <a:rPr lang="en-US" sz="1100">
                <a:solidFill>
                  <a:srgbClr val="000000"/>
                </a:solidFill>
                <a:latin typeface="Montserrat"/>
                <a:ea typeface="Montserrat"/>
                <a:cs typeface="Montserrat"/>
                <a:sym typeface="Montserrat"/>
              </a:rPr>
              <a:t>Desenhos PID (versão PDF para unidades padrão);</a:t>
            </a:r>
          </a:p>
          <a:p>
            <a:pPr marL="237491" lvl="1" indent="-118745" algn="just">
              <a:lnSpc>
                <a:spcPts val="1540"/>
              </a:lnSpc>
              <a:buFont typeface="Arial"/>
              <a:buChar char="•"/>
            </a:pPr>
            <a:r>
              <a:rPr lang="en-US" sz="1100">
                <a:solidFill>
                  <a:srgbClr val="000000"/>
                </a:solidFill>
                <a:latin typeface="Montserrat"/>
                <a:ea typeface="Montserrat"/>
                <a:cs typeface="Montserrat"/>
                <a:sym typeface="Montserrat"/>
              </a:rPr>
              <a:t>Esquemas elétricos (versão PDF para unidades padrão);</a:t>
            </a:r>
          </a:p>
          <a:p>
            <a:pPr marL="237491" lvl="1" indent="-118745" algn="just">
              <a:lnSpc>
                <a:spcPts val="1540"/>
              </a:lnSpc>
              <a:buFont typeface="Arial"/>
              <a:buChar char="•"/>
            </a:pPr>
            <a:r>
              <a:rPr lang="en-US" sz="1100">
                <a:solidFill>
                  <a:srgbClr val="000000"/>
                </a:solidFill>
                <a:latin typeface="Montserrat"/>
                <a:ea typeface="Montserrat"/>
                <a:cs typeface="Montserrat"/>
                <a:sym typeface="Montserrat"/>
              </a:rPr>
              <a:t>Folhas de dados para equipamentos principais;</a:t>
            </a:r>
          </a:p>
          <a:p>
            <a:pPr marL="237491" lvl="1" indent="-118745" algn="just">
              <a:lnSpc>
                <a:spcPts val="1540"/>
              </a:lnSpc>
              <a:buFont typeface="Arial"/>
              <a:buChar char="•"/>
            </a:pPr>
            <a:r>
              <a:rPr lang="en-US" sz="1100">
                <a:solidFill>
                  <a:srgbClr val="000000"/>
                </a:solidFill>
                <a:latin typeface="Montserrat"/>
                <a:ea typeface="Montserrat"/>
                <a:cs typeface="Montserrat"/>
                <a:sym typeface="Montserrat"/>
              </a:rPr>
              <a:t>Certificados CE/PED, se aplicável;</a:t>
            </a:r>
          </a:p>
          <a:p>
            <a:pPr marL="237491" lvl="1" indent="-118745" algn="just">
              <a:lnSpc>
                <a:spcPts val="1540"/>
              </a:lnSpc>
              <a:buFont typeface="Arial"/>
              <a:buChar char="•"/>
            </a:pPr>
            <a:r>
              <a:rPr lang="en-US" sz="1100">
                <a:solidFill>
                  <a:srgbClr val="000000"/>
                </a:solidFill>
                <a:latin typeface="Montserrat"/>
                <a:ea typeface="Montserrat"/>
                <a:cs typeface="Montserrat"/>
                <a:sym typeface="Montserrat"/>
              </a:rPr>
              <a:t>Manuais de operação e manutenção.</a:t>
            </a:r>
          </a:p>
          <a:p>
            <a:pPr algn="just">
              <a:lnSpc>
                <a:spcPts val="1540"/>
              </a:lnSpc>
            </a:pPr>
            <a:endParaRPr lang="en-US" sz="1100">
              <a:solidFill>
                <a:srgbClr val="000000"/>
              </a:solidFill>
              <a:latin typeface="Montserrat"/>
              <a:ea typeface="Montserrat"/>
              <a:cs typeface="Montserrat"/>
              <a:sym typeface="Montserrat"/>
            </a:endParaRPr>
          </a:p>
          <a:p>
            <a:pPr algn="just">
              <a:lnSpc>
                <a:spcPts val="1540"/>
              </a:lnSpc>
            </a:pPr>
            <a:r>
              <a:rPr lang="en-US" sz="1100">
                <a:solidFill>
                  <a:srgbClr val="000000"/>
                </a:solidFill>
                <a:latin typeface="Montserrat"/>
                <a:ea typeface="Montserrat"/>
                <a:cs typeface="Montserrat"/>
                <a:sym typeface="Montserrat"/>
              </a:rPr>
              <a:t>Alguns outros documentos podem estar disponíveis mediante solicitação.</a:t>
            </a:r>
          </a:p>
          <a:p>
            <a:pPr algn="just">
              <a:lnSpc>
                <a:spcPts val="1540"/>
              </a:lnSpc>
            </a:pPr>
            <a:endParaRPr lang="en-US" sz="1100">
              <a:solidFill>
                <a:srgbClr val="000000"/>
              </a:solidFill>
              <a:latin typeface="Montserrat"/>
              <a:ea typeface="Montserrat"/>
              <a:cs typeface="Montserrat"/>
              <a:sym typeface="Montserrat"/>
            </a:endParaRPr>
          </a:p>
        </p:txBody>
      </p:sp>
      <p:pic>
        <p:nvPicPr>
          <p:cNvPr id="27" name="Imagem 26">
            <a:extLst>
              <a:ext uri="{FF2B5EF4-FFF2-40B4-BE49-F238E27FC236}">
                <a16:creationId xmlns:a16="http://schemas.microsoft.com/office/drawing/2014/main" id="{45E93CCD-8D55-3921-F848-E9546FA305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12" y="-71073"/>
            <a:ext cx="7520288" cy="925196"/>
          </a:xfrm>
          <a:prstGeom prst="rect">
            <a:avLst/>
          </a:prstGeom>
        </p:spPr>
      </p:pic>
      <p:grpSp>
        <p:nvGrpSpPr>
          <p:cNvPr id="28" name="Group 8">
            <a:extLst>
              <a:ext uri="{FF2B5EF4-FFF2-40B4-BE49-F238E27FC236}">
                <a16:creationId xmlns:a16="http://schemas.microsoft.com/office/drawing/2014/main" id="{433AD728-55FC-1ED6-4ADF-B270BC7CF6CB}"/>
              </a:ext>
            </a:extLst>
          </p:cNvPr>
          <p:cNvGrpSpPr/>
          <p:nvPr/>
        </p:nvGrpSpPr>
        <p:grpSpPr>
          <a:xfrm>
            <a:off x="26701" y="10531095"/>
            <a:ext cx="7556500" cy="231978"/>
            <a:chOff x="0" y="0"/>
            <a:chExt cx="3047987" cy="131886"/>
          </a:xfrm>
        </p:grpSpPr>
        <p:sp>
          <p:nvSpPr>
            <p:cNvPr id="29" name="Freeform 9">
              <a:extLst>
                <a:ext uri="{FF2B5EF4-FFF2-40B4-BE49-F238E27FC236}">
                  <a16:creationId xmlns:a16="http://schemas.microsoft.com/office/drawing/2014/main" id="{8919C10A-8DD8-E7AF-51A5-8E52891B6211}"/>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0" name="TextBox 10">
              <a:extLst>
                <a:ext uri="{FF2B5EF4-FFF2-40B4-BE49-F238E27FC236}">
                  <a16:creationId xmlns:a16="http://schemas.microsoft.com/office/drawing/2014/main" id="{BD4053C0-398E-DAA0-E8F0-69FDE25C5B9A}"/>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5747944" y="9950443"/>
            <a:ext cx="1845590" cy="699660"/>
          </a:xfrm>
          <a:custGeom>
            <a:avLst/>
            <a:gdLst/>
            <a:ahLst/>
            <a:cxnLst/>
            <a:rect l="l" t="t" r="r" b="b"/>
            <a:pathLst>
              <a:path w="1845590" h="699660">
                <a:moveTo>
                  <a:pt x="0" y="0"/>
                </a:moveTo>
                <a:lnTo>
                  <a:pt x="1845590" y="0"/>
                </a:lnTo>
                <a:lnTo>
                  <a:pt x="1845590" y="699660"/>
                </a:lnTo>
                <a:lnTo>
                  <a:pt x="0" y="699660"/>
                </a:lnTo>
                <a:lnTo>
                  <a:pt x="0" y="0"/>
                </a:lnTo>
                <a:close/>
              </a:path>
            </a:pathLst>
          </a:custGeom>
          <a:blipFill>
            <a:blip r:embed="rId2"/>
            <a:stretch>
              <a:fillRect/>
            </a:stretch>
          </a:blipFill>
        </p:spPr>
      </p:sp>
      <p:grpSp>
        <p:nvGrpSpPr>
          <p:cNvPr id="13" name="Group 13"/>
          <p:cNvGrpSpPr/>
          <p:nvPr/>
        </p:nvGrpSpPr>
        <p:grpSpPr>
          <a:xfrm>
            <a:off x="573603" y="772515"/>
            <a:ext cx="343043" cy="171521"/>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Freeform 16"/>
          <p:cNvSpPr/>
          <p:nvPr/>
        </p:nvSpPr>
        <p:spPr>
          <a:xfrm>
            <a:off x="611421" y="5659545"/>
            <a:ext cx="2395064" cy="1552995"/>
          </a:xfrm>
          <a:custGeom>
            <a:avLst/>
            <a:gdLst/>
            <a:ahLst/>
            <a:cxnLst/>
            <a:rect l="l" t="t" r="r" b="b"/>
            <a:pathLst>
              <a:path w="2395064" h="1552995">
                <a:moveTo>
                  <a:pt x="0" y="0"/>
                </a:moveTo>
                <a:lnTo>
                  <a:pt x="2395064" y="0"/>
                </a:lnTo>
                <a:lnTo>
                  <a:pt x="2395064" y="1552995"/>
                </a:lnTo>
                <a:lnTo>
                  <a:pt x="0" y="1552995"/>
                </a:lnTo>
                <a:lnTo>
                  <a:pt x="0" y="0"/>
                </a:lnTo>
                <a:close/>
              </a:path>
            </a:pathLst>
          </a:custGeom>
          <a:blipFill>
            <a:blip r:embed="rId3"/>
            <a:stretch>
              <a:fillRect/>
            </a:stretch>
          </a:blipFill>
        </p:spPr>
      </p:sp>
      <p:sp>
        <p:nvSpPr>
          <p:cNvPr id="17" name="Freeform 17"/>
          <p:cNvSpPr/>
          <p:nvPr/>
        </p:nvSpPr>
        <p:spPr>
          <a:xfrm>
            <a:off x="6007472" y="8254934"/>
            <a:ext cx="1149725" cy="1761596"/>
          </a:xfrm>
          <a:custGeom>
            <a:avLst/>
            <a:gdLst/>
            <a:ahLst/>
            <a:cxnLst/>
            <a:rect l="l" t="t" r="r" b="b"/>
            <a:pathLst>
              <a:path w="1149725" h="1761596">
                <a:moveTo>
                  <a:pt x="0" y="0"/>
                </a:moveTo>
                <a:lnTo>
                  <a:pt x="1149725" y="0"/>
                </a:lnTo>
                <a:lnTo>
                  <a:pt x="1149725" y="1761596"/>
                </a:lnTo>
                <a:lnTo>
                  <a:pt x="0" y="1761596"/>
                </a:lnTo>
                <a:lnTo>
                  <a:pt x="0" y="0"/>
                </a:lnTo>
                <a:close/>
              </a:path>
            </a:pathLst>
          </a:custGeom>
          <a:blipFill>
            <a:blip r:embed="rId4"/>
            <a:stretch>
              <a:fillRect/>
            </a:stretch>
          </a:blipFill>
        </p:spPr>
      </p:sp>
      <p:sp>
        <p:nvSpPr>
          <p:cNvPr id="18" name="TextBox 18"/>
          <p:cNvSpPr txBox="1"/>
          <p:nvPr/>
        </p:nvSpPr>
        <p:spPr>
          <a:xfrm>
            <a:off x="1043060" y="721633"/>
            <a:ext cx="5921947" cy="240662"/>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MOTOR ELÉTRICO</a:t>
            </a:r>
          </a:p>
        </p:txBody>
      </p:sp>
      <p:sp>
        <p:nvSpPr>
          <p:cNvPr id="19" name="TextBox 19"/>
          <p:cNvSpPr txBox="1"/>
          <p:nvPr/>
        </p:nvSpPr>
        <p:spPr>
          <a:xfrm>
            <a:off x="584481" y="1027892"/>
            <a:ext cx="6589359" cy="4908203"/>
          </a:xfrm>
          <a:prstGeom prst="rect">
            <a:avLst/>
          </a:prstGeom>
        </p:spPr>
        <p:txBody>
          <a:bodyPr lIns="0" tIns="0" rIns="0" bIns="0" rtlCol="0" anchor="t">
            <a:spAutoFit/>
          </a:bodyPr>
          <a:lstStyle/>
          <a:p>
            <a:pPr algn="just">
              <a:lnSpc>
                <a:spcPts val="1552"/>
              </a:lnSpc>
            </a:pPr>
            <a:r>
              <a:rPr lang="en-US" sz="1108">
                <a:solidFill>
                  <a:srgbClr val="000000"/>
                </a:solidFill>
                <a:latin typeface="Montserrat"/>
                <a:ea typeface="Montserrat"/>
                <a:cs typeface="Montserrat"/>
                <a:sym typeface="Montserrat"/>
              </a:rPr>
              <a:t>O motor da unidade principal é exatamente compatível com os requisitos do compressor. Os requisitos de carga de eixo e torque do compressor foram combinados para criar critérios de design que permitem que o motor desenvolva picos de eficiência e fator de energia em carga total do pacote do compressor. </a:t>
            </a:r>
          </a:p>
          <a:p>
            <a:pPr algn="just">
              <a:lnSpc>
                <a:spcPts val="1552"/>
              </a:lnSpc>
            </a:pPr>
            <a:r>
              <a:rPr lang="en-US" sz="1108">
                <a:solidFill>
                  <a:srgbClr val="000000"/>
                </a:solidFill>
                <a:latin typeface="Montserrat"/>
                <a:ea typeface="Montserrat"/>
                <a:cs typeface="Montserrat"/>
                <a:sym typeface="Montserrat"/>
              </a:rPr>
              <a:t> </a:t>
            </a:r>
          </a:p>
          <a:p>
            <a:pPr algn="just">
              <a:lnSpc>
                <a:spcPts val="1552"/>
              </a:lnSpc>
            </a:pPr>
            <a:r>
              <a:rPr lang="en-US" sz="1108">
                <a:solidFill>
                  <a:srgbClr val="000000"/>
                </a:solidFill>
                <a:latin typeface="Montserrat"/>
                <a:ea typeface="Montserrat"/>
                <a:cs typeface="Montserrat"/>
                <a:sym typeface="Montserrat"/>
              </a:rPr>
              <a:t>Estrutura – O motor de estrutura IEC de ferro fundido é montado com pés e flanges (montagem B35). O design da estrutura é específico para fornecer o máximo de força e rigidez para suporte, espaço para rotor/estator uniforme e alinhamento permanente de todas as peças de acoplamento. As unidades padrão são fornecidas com motores IP55, atendendo ou excedendo os requisitos de classificação IE3 (IEC60034-30) para motores refrigerados por ventilador totalmente fechados. Os motores são fornecidos com condutores suspensos diretamente conectados à caixa de partida do compressor (sem caixa de terminais no motor).</a:t>
            </a:r>
          </a:p>
          <a:p>
            <a:pPr algn="just">
              <a:lnSpc>
                <a:spcPts val="1552"/>
              </a:lnSpc>
            </a:pPr>
            <a:r>
              <a:rPr lang="en-US" sz="1108">
                <a:solidFill>
                  <a:srgbClr val="000000"/>
                </a:solidFill>
                <a:latin typeface="Montserrat"/>
                <a:ea typeface="Montserrat"/>
                <a:cs typeface="Montserrat"/>
                <a:sym typeface="Montserrat"/>
              </a:rPr>
              <a:t> </a:t>
            </a:r>
          </a:p>
          <a:p>
            <a:pPr algn="just">
              <a:lnSpc>
                <a:spcPts val="1552"/>
              </a:lnSpc>
            </a:pPr>
            <a:r>
              <a:rPr lang="en-US" sz="1108">
                <a:solidFill>
                  <a:srgbClr val="000000"/>
                </a:solidFill>
                <a:latin typeface="Montserrat"/>
                <a:ea typeface="Montserrat"/>
                <a:cs typeface="Montserrat"/>
                <a:sym typeface="Montserrat"/>
              </a:rPr>
              <a:t>Projeto elétrico – Velocidade, torque e características operacionais foram projetados para corresponder à carga do compressor. A eficiência do motor e o fator de potência foram otimizados. </a:t>
            </a:r>
          </a:p>
          <a:p>
            <a:pPr algn="just">
              <a:lnSpc>
                <a:spcPts val="1552"/>
              </a:lnSpc>
            </a:pPr>
            <a:endParaRPr lang="en-US" sz="1108">
              <a:solidFill>
                <a:srgbClr val="000000"/>
              </a:solidFill>
              <a:latin typeface="Montserrat"/>
              <a:ea typeface="Montserrat"/>
              <a:cs typeface="Montserrat"/>
              <a:sym typeface="Montserrat"/>
            </a:endParaRPr>
          </a:p>
          <a:p>
            <a:pPr algn="just">
              <a:lnSpc>
                <a:spcPts val="1552"/>
              </a:lnSpc>
            </a:pPr>
            <a:r>
              <a:rPr lang="en-US" sz="1108">
                <a:solidFill>
                  <a:srgbClr val="000000"/>
                </a:solidFill>
                <a:latin typeface="Montserrat"/>
                <a:ea typeface="Montserrat"/>
                <a:cs typeface="Montserrat"/>
                <a:sym typeface="Montserrat"/>
              </a:rPr>
              <a:t>Os motores padrão estão disponíveis em 400 V+-10% 50 Hz+-2% motores são adequados para 380 a 415 V +-6% de suprimentos nominais. </a:t>
            </a:r>
          </a:p>
          <a:p>
            <a:pPr algn="just">
              <a:lnSpc>
                <a:spcPts val="1552"/>
              </a:lnSpc>
            </a:pPr>
            <a:r>
              <a:rPr lang="en-US" sz="1108">
                <a:solidFill>
                  <a:srgbClr val="000000"/>
                </a:solidFill>
                <a:latin typeface="Montserrat"/>
                <a:ea typeface="Montserrat"/>
                <a:cs typeface="Montserrat"/>
                <a:sym typeface="Montserrat"/>
              </a:rPr>
              <a:t>Os motores são projetados com 4 polos a fim de reduzir a velocidade de rotação e aumentar a confiabilidade e eficiência</a:t>
            </a:r>
          </a:p>
          <a:p>
            <a:pPr algn="just">
              <a:lnSpc>
                <a:spcPts val="1552"/>
              </a:lnSpc>
            </a:pPr>
            <a:endParaRPr lang="en-US" sz="1108">
              <a:solidFill>
                <a:srgbClr val="000000"/>
              </a:solidFill>
              <a:latin typeface="Montserrat"/>
              <a:ea typeface="Montserrat"/>
              <a:cs typeface="Montserrat"/>
              <a:sym typeface="Montserrat"/>
            </a:endParaRPr>
          </a:p>
          <a:p>
            <a:pPr algn="just">
              <a:lnSpc>
                <a:spcPts val="1552"/>
              </a:lnSpc>
            </a:pPr>
            <a:endParaRPr lang="en-US" sz="1108">
              <a:solidFill>
                <a:srgbClr val="000000"/>
              </a:solidFill>
              <a:latin typeface="Montserrat"/>
              <a:ea typeface="Montserrat"/>
              <a:cs typeface="Montserrat"/>
              <a:sym typeface="Montserrat"/>
            </a:endParaRPr>
          </a:p>
        </p:txBody>
      </p:sp>
      <p:sp>
        <p:nvSpPr>
          <p:cNvPr id="20" name="TextBox 20"/>
          <p:cNvSpPr txBox="1"/>
          <p:nvPr/>
        </p:nvSpPr>
        <p:spPr>
          <a:xfrm>
            <a:off x="3275157" y="5524778"/>
            <a:ext cx="3898683" cy="2651175"/>
          </a:xfrm>
          <a:prstGeom prst="rect">
            <a:avLst/>
          </a:prstGeom>
        </p:spPr>
        <p:txBody>
          <a:bodyPr lIns="0" tIns="0" rIns="0" bIns="0" rtlCol="0" anchor="t">
            <a:spAutoFit/>
          </a:bodyPr>
          <a:lstStyle/>
          <a:p>
            <a:pPr algn="just">
              <a:lnSpc>
                <a:spcPts val="1552"/>
              </a:lnSpc>
            </a:pPr>
            <a:r>
              <a:rPr lang="en-US" sz="1108">
                <a:solidFill>
                  <a:srgbClr val="000000"/>
                </a:solidFill>
                <a:latin typeface="Montserrat"/>
                <a:ea typeface="Montserrat"/>
                <a:cs typeface="Montserrat"/>
                <a:sym typeface="Montserrat"/>
              </a:rPr>
              <a:t>Mancais – Mancais a vácuo desgaseificados fornecem manutenção segura e confiável. O eixo do motor possui o maior diâmetro padrão possível. Isso significa que os maiores mancais são adequados. A vida útil média aplicada é aproximadamente cinco vezes maior com esses mancais superdimensionados do que os mancais padrão. Ambos os mancais são lubrificados com graxa e com alojamentos de mancais tendo acessórios de entrada e alívio para simplificar os procedimentos de lubrificação. O intervalo de relubrificação dos mancais de 2.000 horas reduz o custo de manutenção de compressores.</a:t>
            </a:r>
          </a:p>
          <a:p>
            <a:pPr algn="just">
              <a:lnSpc>
                <a:spcPts val="1552"/>
              </a:lnSpc>
            </a:pPr>
            <a:endParaRPr lang="en-US" sz="1108">
              <a:solidFill>
                <a:srgbClr val="000000"/>
              </a:solidFill>
              <a:latin typeface="Montserrat"/>
              <a:ea typeface="Montserrat"/>
              <a:cs typeface="Montserrat"/>
              <a:sym typeface="Montserrat"/>
            </a:endParaRPr>
          </a:p>
        </p:txBody>
      </p:sp>
      <p:sp>
        <p:nvSpPr>
          <p:cNvPr id="21" name="TextBox 21"/>
          <p:cNvSpPr txBox="1"/>
          <p:nvPr/>
        </p:nvSpPr>
        <p:spPr>
          <a:xfrm>
            <a:off x="319655" y="8081490"/>
            <a:ext cx="5263656" cy="2500236"/>
          </a:xfrm>
          <a:prstGeom prst="rect">
            <a:avLst/>
          </a:prstGeom>
        </p:spPr>
        <p:txBody>
          <a:bodyPr lIns="0" tIns="0" rIns="0" bIns="0" rtlCol="0" anchor="t">
            <a:spAutoFit/>
          </a:bodyPr>
          <a:lstStyle/>
          <a:p>
            <a:pPr algn="just">
              <a:lnSpc>
                <a:spcPts val="1399"/>
              </a:lnSpc>
            </a:pPr>
            <a:r>
              <a:rPr lang="en-US" sz="999">
                <a:solidFill>
                  <a:srgbClr val="000000"/>
                </a:solidFill>
                <a:latin typeface="Montserrat"/>
                <a:ea typeface="Montserrat"/>
                <a:cs typeface="Montserrat"/>
                <a:sym typeface="Montserrat"/>
              </a:rPr>
              <a:t>Isolamento – O motor dedicado Ingersoll Rand possui um grande benefício, onde o aumento da temperatura máxima que o motor realmente experimenta é muito menor do que o aumento da temperatura permitida pelo projeto do motor. O motor possui isolamento classe F como padrão, o que significa que é classificado em um trabalho contínuo para uma temperatura máxima de até 109 °C. O projeto limita o aumento real da temperatura para não exceder 89 °C em um ambiente de 46 °C. Isto é significativo, uma vez que a expectativa de vida do motor é duplicada a cada 10 °C a menos na temperatura. Esta aplicação conservadora leva a melhor confiabilidade, maior vida útil e um motor muito mais tolerante sob condições adversas. Todos os enrolamentos e cabos são de cobre com camadas triplas de verniz isolante para adicionar margens extras de proteção ao motor e aquecedor adicional está localizado nos enrolamentos para evitar a perda de isolamentos devido à umidade em partidas a frio e alta umidade.</a:t>
            </a:r>
          </a:p>
          <a:p>
            <a:pPr algn="just">
              <a:lnSpc>
                <a:spcPts val="1399"/>
              </a:lnSpc>
            </a:pPr>
            <a:endParaRPr lang="en-US" sz="999">
              <a:solidFill>
                <a:srgbClr val="000000"/>
              </a:solidFill>
              <a:latin typeface="Montserrat"/>
              <a:ea typeface="Montserrat"/>
              <a:cs typeface="Montserrat"/>
              <a:sym typeface="Montserrat"/>
            </a:endParaRPr>
          </a:p>
        </p:txBody>
      </p:sp>
      <p:pic>
        <p:nvPicPr>
          <p:cNvPr id="26" name="Imagem 25">
            <a:extLst>
              <a:ext uri="{FF2B5EF4-FFF2-40B4-BE49-F238E27FC236}">
                <a16:creationId xmlns:a16="http://schemas.microsoft.com/office/drawing/2014/main" id="{E17C93C2-7859-6B3C-7F6B-3C75F35FD3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577" y="-102091"/>
            <a:ext cx="7394923" cy="859247"/>
          </a:xfrm>
          <a:prstGeom prst="rect">
            <a:avLst/>
          </a:prstGeom>
        </p:spPr>
      </p:pic>
      <p:grpSp>
        <p:nvGrpSpPr>
          <p:cNvPr id="7" name="Group 8">
            <a:extLst>
              <a:ext uri="{FF2B5EF4-FFF2-40B4-BE49-F238E27FC236}">
                <a16:creationId xmlns:a16="http://schemas.microsoft.com/office/drawing/2014/main" id="{379BEE02-478C-0EAE-CA26-B5C610A2067F}"/>
              </a:ext>
            </a:extLst>
          </p:cNvPr>
          <p:cNvGrpSpPr/>
          <p:nvPr/>
        </p:nvGrpSpPr>
        <p:grpSpPr>
          <a:xfrm>
            <a:off x="1" y="10514133"/>
            <a:ext cx="7556500" cy="179269"/>
            <a:chOff x="0" y="0"/>
            <a:chExt cx="3047987" cy="131886"/>
          </a:xfrm>
        </p:grpSpPr>
        <p:sp>
          <p:nvSpPr>
            <p:cNvPr id="8" name="Freeform 9">
              <a:extLst>
                <a:ext uri="{FF2B5EF4-FFF2-40B4-BE49-F238E27FC236}">
                  <a16:creationId xmlns:a16="http://schemas.microsoft.com/office/drawing/2014/main" id="{356441D8-9AEB-2AF5-E324-3BFF6054139B}"/>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9" name="TextBox 10">
              <a:extLst>
                <a:ext uri="{FF2B5EF4-FFF2-40B4-BE49-F238E27FC236}">
                  <a16:creationId xmlns:a16="http://schemas.microsoft.com/office/drawing/2014/main" id="{CBDBCD9A-937A-E683-FFF0-DE8C4154E86D}"/>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227699" y="9908463"/>
            <a:ext cx="1845590" cy="699660"/>
          </a:xfrm>
          <a:custGeom>
            <a:avLst/>
            <a:gdLst/>
            <a:ahLst/>
            <a:cxnLst/>
            <a:rect l="l" t="t" r="r" b="b"/>
            <a:pathLst>
              <a:path w="1845590" h="699660">
                <a:moveTo>
                  <a:pt x="0" y="0"/>
                </a:moveTo>
                <a:lnTo>
                  <a:pt x="1845590" y="0"/>
                </a:lnTo>
                <a:lnTo>
                  <a:pt x="1845590" y="699660"/>
                </a:lnTo>
                <a:lnTo>
                  <a:pt x="0" y="699660"/>
                </a:lnTo>
                <a:lnTo>
                  <a:pt x="0" y="0"/>
                </a:lnTo>
                <a:close/>
              </a:path>
            </a:pathLst>
          </a:custGeom>
          <a:blipFill>
            <a:blip r:embed="rId2"/>
            <a:stretch>
              <a:fillRect/>
            </a:stretch>
          </a:blipFill>
        </p:spPr>
      </p:sp>
      <p:grpSp>
        <p:nvGrpSpPr>
          <p:cNvPr id="13" name="Group 13"/>
          <p:cNvGrpSpPr/>
          <p:nvPr/>
        </p:nvGrpSpPr>
        <p:grpSpPr>
          <a:xfrm>
            <a:off x="584481" y="2047260"/>
            <a:ext cx="343043" cy="171521"/>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Freeform 16"/>
          <p:cNvSpPr/>
          <p:nvPr/>
        </p:nvSpPr>
        <p:spPr>
          <a:xfrm>
            <a:off x="1738304" y="4108040"/>
            <a:ext cx="3735900" cy="2140539"/>
          </a:xfrm>
          <a:custGeom>
            <a:avLst/>
            <a:gdLst/>
            <a:ahLst/>
            <a:cxnLst/>
            <a:rect l="l" t="t" r="r" b="b"/>
            <a:pathLst>
              <a:path w="3735900" h="2140539">
                <a:moveTo>
                  <a:pt x="0" y="0"/>
                </a:moveTo>
                <a:lnTo>
                  <a:pt x="3735900" y="0"/>
                </a:lnTo>
                <a:lnTo>
                  <a:pt x="3735900" y="2140539"/>
                </a:lnTo>
                <a:lnTo>
                  <a:pt x="0" y="2140539"/>
                </a:lnTo>
                <a:lnTo>
                  <a:pt x="0" y="0"/>
                </a:lnTo>
                <a:close/>
              </a:path>
            </a:pathLst>
          </a:custGeom>
          <a:blipFill>
            <a:blip r:embed="rId3"/>
            <a:stretch>
              <a:fillRect/>
            </a:stretch>
          </a:blipFill>
        </p:spPr>
      </p:sp>
      <p:sp>
        <p:nvSpPr>
          <p:cNvPr id="17" name="Freeform 17"/>
          <p:cNvSpPr/>
          <p:nvPr/>
        </p:nvSpPr>
        <p:spPr>
          <a:xfrm>
            <a:off x="584479" y="7970112"/>
            <a:ext cx="2550350" cy="1643111"/>
          </a:xfrm>
          <a:custGeom>
            <a:avLst/>
            <a:gdLst/>
            <a:ahLst/>
            <a:cxnLst/>
            <a:rect l="l" t="t" r="r" b="b"/>
            <a:pathLst>
              <a:path w="2550350" h="1643111">
                <a:moveTo>
                  <a:pt x="0" y="0"/>
                </a:moveTo>
                <a:lnTo>
                  <a:pt x="2550350" y="0"/>
                </a:lnTo>
                <a:lnTo>
                  <a:pt x="2550350" y="1643111"/>
                </a:lnTo>
                <a:lnTo>
                  <a:pt x="0" y="1643111"/>
                </a:lnTo>
                <a:lnTo>
                  <a:pt x="0" y="0"/>
                </a:lnTo>
                <a:close/>
              </a:path>
            </a:pathLst>
          </a:custGeom>
          <a:blipFill>
            <a:blip r:embed="rId4"/>
            <a:stretch>
              <a:fillRect/>
            </a:stretch>
          </a:blipFill>
        </p:spPr>
      </p:sp>
      <p:sp>
        <p:nvSpPr>
          <p:cNvPr id="18" name="TextBox 18"/>
          <p:cNvSpPr txBox="1"/>
          <p:nvPr/>
        </p:nvSpPr>
        <p:spPr>
          <a:xfrm>
            <a:off x="1008230" y="2018683"/>
            <a:ext cx="5921947" cy="240662"/>
          </a:xfrm>
          <a:prstGeom prst="rect">
            <a:avLst/>
          </a:prstGeom>
        </p:spPr>
        <p:txBody>
          <a:bodyPr lIns="0" tIns="0" rIns="0" bIns="0" rtlCol="0" anchor="t">
            <a:spAutoFit/>
          </a:bodyPr>
          <a:lstStyle/>
          <a:p>
            <a:pPr>
              <a:lnSpc>
                <a:spcPts val="1960"/>
              </a:lnSpc>
            </a:pPr>
            <a:r>
              <a:rPr lang="en-US" sz="1400" b="1">
                <a:solidFill>
                  <a:srgbClr val="6F6F6F"/>
                </a:solidFill>
                <a:latin typeface="Montserrat Bold"/>
                <a:ea typeface="Montserrat Bold"/>
                <a:cs typeface="Montserrat Bold"/>
                <a:sym typeface="Montserrat Bold"/>
              </a:rPr>
              <a:t>UNIDADE DE VELOCIDADE VARIÁVEL</a:t>
            </a:r>
          </a:p>
        </p:txBody>
      </p:sp>
      <p:sp>
        <p:nvSpPr>
          <p:cNvPr id="19" name="TextBox 19"/>
          <p:cNvSpPr txBox="1"/>
          <p:nvPr/>
        </p:nvSpPr>
        <p:spPr>
          <a:xfrm>
            <a:off x="540224" y="946374"/>
            <a:ext cx="6589359" cy="1420069"/>
          </a:xfrm>
          <a:prstGeom prst="rect">
            <a:avLst/>
          </a:prstGeom>
        </p:spPr>
        <p:txBody>
          <a:bodyPr lIns="0" tIns="0" rIns="0" bIns="0" rtlCol="0" anchor="t">
            <a:spAutoFit/>
          </a:bodyPr>
          <a:lstStyle/>
          <a:p>
            <a:pPr algn="just">
              <a:lnSpc>
                <a:spcPts val="1552"/>
              </a:lnSpc>
            </a:pPr>
            <a:r>
              <a:rPr lang="en-US" sz="1108">
                <a:solidFill>
                  <a:srgbClr val="000000"/>
                </a:solidFill>
                <a:latin typeface="Montserrat"/>
                <a:ea typeface="Montserrat"/>
                <a:cs typeface="Montserrat"/>
                <a:sym typeface="Montserrat"/>
              </a:rPr>
              <a:t>Monitoramento de temperatura – RTDs PT100 (2 por fase e 1 por mancal) monitore a temperatura dos enrolamentos e certifique-se de que o motor e, portanto, o pacote não funcione fora das condições ambientais e de carga. O monitoramento é feito através do pacote compressor do Controlador Xe145.</a:t>
            </a:r>
          </a:p>
          <a:p>
            <a:pPr algn="just">
              <a:lnSpc>
                <a:spcPts val="1552"/>
              </a:lnSpc>
            </a:pPr>
            <a:endParaRPr lang="en-US" sz="1108">
              <a:solidFill>
                <a:srgbClr val="000000"/>
              </a:solidFill>
              <a:latin typeface="Montserrat"/>
              <a:ea typeface="Montserrat"/>
              <a:cs typeface="Montserrat"/>
              <a:sym typeface="Montserrat"/>
            </a:endParaRPr>
          </a:p>
          <a:p>
            <a:pPr algn="just">
              <a:lnSpc>
                <a:spcPts val="1552"/>
              </a:lnSpc>
            </a:pPr>
            <a:endParaRPr lang="en-US" sz="1108">
              <a:solidFill>
                <a:srgbClr val="000000"/>
              </a:solidFill>
              <a:latin typeface="Montserrat"/>
              <a:ea typeface="Montserrat"/>
              <a:cs typeface="Montserrat"/>
              <a:sym typeface="Montserrat"/>
            </a:endParaRPr>
          </a:p>
          <a:p>
            <a:pPr algn="just">
              <a:lnSpc>
                <a:spcPts val="1552"/>
              </a:lnSpc>
            </a:pPr>
            <a:endParaRPr lang="en-US" sz="1108">
              <a:solidFill>
                <a:srgbClr val="000000"/>
              </a:solidFill>
              <a:latin typeface="Montserrat"/>
              <a:ea typeface="Montserrat"/>
              <a:cs typeface="Montserrat"/>
              <a:sym typeface="Montserrat"/>
            </a:endParaRPr>
          </a:p>
        </p:txBody>
      </p:sp>
      <p:sp>
        <p:nvSpPr>
          <p:cNvPr id="20" name="TextBox 20"/>
          <p:cNvSpPr txBox="1"/>
          <p:nvPr/>
        </p:nvSpPr>
        <p:spPr>
          <a:xfrm>
            <a:off x="584481" y="2393132"/>
            <a:ext cx="6589359" cy="1830437"/>
          </a:xfrm>
          <a:prstGeom prst="rect">
            <a:avLst/>
          </a:prstGeom>
        </p:spPr>
        <p:txBody>
          <a:bodyPr lIns="0" tIns="0" rIns="0" bIns="0" rtlCol="0" anchor="t">
            <a:spAutoFit/>
          </a:bodyPr>
          <a:lstStyle/>
          <a:p>
            <a:pPr algn="just">
              <a:lnSpc>
                <a:spcPts val="1552"/>
              </a:lnSpc>
            </a:pPr>
            <a:r>
              <a:rPr lang="en-US" sz="1108">
                <a:solidFill>
                  <a:srgbClr val="000000"/>
                </a:solidFill>
                <a:latin typeface="Montserrat"/>
                <a:ea typeface="Montserrat"/>
                <a:cs typeface="Montserrat"/>
                <a:sym typeface="Montserrat"/>
              </a:rPr>
              <a:t>A nova Série E está disponível com uma opção integrada de VSD que ajusta a saída de ar do compressor para obter a mais alta eficiência e desempenho ideal em todas as condições de operação.</a:t>
            </a:r>
          </a:p>
          <a:p>
            <a:pPr algn="just">
              <a:lnSpc>
                <a:spcPts val="1552"/>
              </a:lnSpc>
            </a:pPr>
            <a:r>
              <a:rPr lang="en-US" sz="1108">
                <a:solidFill>
                  <a:srgbClr val="000000"/>
                </a:solidFill>
                <a:latin typeface="Montserrat"/>
                <a:ea typeface="Montserrat"/>
                <a:cs typeface="Montserrat"/>
                <a:sym typeface="Montserrat"/>
              </a:rPr>
              <a:t>Ajudando a evitar o desperdício de energia causado por uma faixa de pressão excessiva ou operação do sistema sem carga e ajudando a economizar até 35% nos custos de energia. </a:t>
            </a:r>
          </a:p>
          <a:p>
            <a:pPr algn="just">
              <a:lnSpc>
                <a:spcPts val="1552"/>
              </a:lnSpc>
            </a:pPr>
            <a:r>
              <a:rPr lang="en-US" sz="1108">
                <a:solidFill>
                  <a:srgbClr val="000000"/>
                </a:solidFill>
                <a:latin typeface="Montserrat"/>
                <a:ea typeface="Montserrat"/>
                <a:cs typeface="Montserrat"/>
                <a:sym typeface="Montserrat"/>
              </a:rPr>
              <a:t>A velocidade do motor é controlada usando o controle de motor do tipo vetorial de modulação por largura de pulso (PWM). O inversor está totalmente integrado na caixa de partida com proteção IP54, protegendo-o da entrada de poeira e água. </a:t>
            </a:r>
          </a:p>
          <a:p>
            <a:pPr algn="just">
              <a:lnSpc>
                <a:spcPts val="1552"/>
              </a:lnSpc>
            </a:pPr>
            <a:endParaRPr lang="en-US" sz="1108">
              <a:solidFill>
                <a:srgbClr val="000000"/>
              </a:solidFill>
              <a:latin typeface="Montserrat"/>
              <a:ea typeface="Montserrat"/>
              <a:cs typeface="Montserrat"/>
              <a:sym typeface="Montserrat"/>
            </a:endParaRPr>
          </a:p>
        </p:txBody>
      </p:sp>
      <p:sp>
        <p:nvSpPr>
          <p:cNvPr id="21" name="TextBox 21"/>
          <p:cNvSpPr txBox="1"/>
          <p:nvPr/>
        </p:nvSpPr>
        <p:spPr>
          <a:xfrm>
            <a:off x="584481" y="6474280"/>
            <a:ext cx="6589359" cy="1420069"/>
          </a:xfrm>
          <a:prstGeom prst="rect">
            <a:avLst/>
          </a:prstGeom>
        </p:spPr>
        <p:txBody>
          <a:bodyPr lIns="0" tIns="0" rIns="0" bIns="0" rtlCol="0" anchor="t">
            <a:spAutoFit/>
          </a:bodyPr>
          <a:lstStyle/>
          <a:p>
            <a:pPr algn="just">
              <a:lnSpc>
                <a:spcPts val="1552"/>
              </a:lnSpc>
            </a:pPr>
            <a:r>
              <a:rPr lang="en-US" sz="1108">
                <a:solidFill>
                  <a:srgbClr val="000000"/>
                </a:solidFill>
                <a:latin typeface="Montserrat"/>
                <a:ea typeface="Montserrat"/>
                <a:cs typeface="Montserrat"/>
                <a:sym typeface="Montserrat"/>
              </a:rPr>
              <a:t>A nova Série E da Ingersoll Rand com unidade de velocidade variável é projetado de forma que a eficiência do pacote do compressor seja mantida quase estável durante toda a faixa de modulação, sendo ainda mais eficiente na parte inferior da curva de modulação.</a:t>
            </a:r>
          </a:p>
          <a:p>
            <a:pPr algn="just">
              <a:lnSpc>
                <a:spcPts val="1552"/>
              </a:lnSpc>
            </a:pPr>
            <a:r>
              <a:rPr lang="en-US" sz="1108">
                <a:solidFill>
                  <a:srgbClr val="000000"/>
                </a:solidFill>
                <a:latin typeface="Montserrat"/>
                <a:ea typeface="Montserrat"/>
                <a:cs typeface="Montserrat"/>
                <a:sym typeface="Montserrat"/>
              </a:rPr>
              <a:t>Esta forma de projetar o compressor de velocidade variável melhora o projeto típico de compressores de velocidade variável com uma faixa de modulação mais alta, mas sem sacrificar a eficiência da operação na faixa de modulação média.</a:t>
            </a:r>
          </a:p>
          <a:p>
            <a:pPr algn="just">
              <a:lnSpc>
                <a:spcPts val="1552"/>
              </a:lnSpc>
            </a:pPr>
            <a:endParaRPr lang="en-US" sz="1108">
              <a:solidFill>
                <a:srgbClr val="000000"/>
              </a:solidFill>
              <a:latin typeface="Montserrat"/>
              <a:ea typeface="Montserrat"/>
              <a:cs typeface="Montserrat"/>
              <a:sym typeface="Montserrat"/>
            </a:endParaRPr>
          </a:p>
        </p:txBody>
      </p:sp>
      <p:sp>
        <p:nvSpPr>
          <p:cNvPr id="22" name="TextBox 22"/>
          <p:cNvSpPr txBox="1"/>
          <p:nvPr/>
        </p:nvSpPr>
        <p:spPr>
          <a:xfrm>
            <a:off x="3475589" y="8110426"/>
            <a:ext cx="3698248" cy="1420069"/>
          </a:xfrm>
          <a:prstGeom prst="rect">
            <a:avLst/>
          </a:prstGeom>
        </p:spPr>
        <p:txBody>
          <a:bodyPr lIns="0" tIns="0" rIns="0" bIns="0" rtlCol="0" anchor="t">
            <a:spAutoFit/>
          </a:bodyPr>
          <a:lstStyle/>
          <a:p>
            <a:pPr algn="just">
              <a:lnSpc>
                <a:spcPts val="1552"/>
              </a:lnSpc>
            </a:pPr>
            <a:r>
              <a:rPr lang="en-US" sz="1108">
                <a:solidFill>
                  <a:srgbClr val="000000"/>
                </a:solidFill>
                <a:latin typeface="Montserrat"/>
                <a:ea typeface="Montserrat"/>
                <a:cs typeface="Montserrat"/>
                <a:sym typeface="Montserrat"/>
              </a:rPr>
              <a:t>Ao lado, há uma ilustração sobre a vantagem energética que a velocidade variável da nova Série E pode oferecer em comparação com alternativas concorrentes que podem se traduzir em uma melhoria na eficiência energética de até 7% durante a faixa completa de operação.</a:t>
            </a:r>
          </a:p>
          <a:p>
            <a:pPr algn="just">
              <a:lnSpc>
                <a:spcPts val="1552"/>
              </a:lnSpc>
            </a:pPr>
            <a:endParaRPr lang="en-US" sz="1108">
              <a:solidFill>
                <a:srgbClr val="000000"/>
              </a:solidFill>
              <a:latin typeface="Montserrat"/>
              <a:ea typeface="Montserrat"/>
              <a:cs typeface="Montserrat"/>
              <a:sym typeface="Montserrat"/>
            </a:endParaRPr>
          </a:p>
        </p:txBody>
      </p:sp>
      <p:pic>
        <p:nvPicPr>
          <p:cNvPr id="27" name="Imagem 26">
            <a:extLst>
              <a:ext uri="{FF2B5EF4-FFF2-40B4-BE49-F238E27FC236}">
                <a16:creationId xmlns:a16="http://schemas.microsoft.com/office/drawing/2014/main" id="{A9756137-7D89-D165-5107-8F1F46A4A5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99" y="-39237"/>
            <a:ext cx="7560001" cy="859247"/>
          </a:xfrm>
          <a:prstGeom prst="rect">
            <a:avLst/>
          </a:prstGeom>
        </p:spPr>
      </p:pic>
      <p:grpSp>
        <p:nvGrpSpPr>
          <p:cNvPr id="28" name="Group 8">
            <a:extLst>
              <a:ext uri="{FF2B5EF4-FFF2-40B4-BE49-F238E27FC236}">
                <a16:creationId xmlns:a16="http://schemas.microsoft.com/office/drawing/2014/main" id="{47665C7B-03FF-86BC-3677-9487C5507EB2}"/>
              </a:ext>
            </a:extLst>
          </p:cNvPr>
          <p:cNvGrpSpPr/>
          <p:nvPr/>
        </p:nvGrpSpPr>
        <p:grpSpPr>
          <a:xfrm>
            <a:off x="26701" y="10531095"/>
            <a:ext cx="7556500" cy="231978"/>
            <a:chOff x="0" y="0"/>
            <a:chExt cx="3047987" cy="131886"/>
          </a:xfrm>
        </p:grpSpPr>
        <p:sp>
          <p:nvSpPr>
            <p:cNvPr id="29" name="Freeform 9">
              <a:extLst>
                <a:ext uri="{FF2B5EF4-FFF2-40B4-BE49-F238E27FC236}">
                  <a16:creationId xmlns:a16="http://schemas.microsoft.com/office/drawing/2014/main" id="{743DE648-EDB5-73AC-CB76-32FDECF6C11F}"/>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0" name="TextBox 10">
              <a:extLst>
                <a:ext uri="{FF2B5EF4-FFF2-40B4-BE49-F238E27FC236}">
                  <a16:creationId xmlns:a16="http://schemas.microsoft.com/office/drawing/2014/main" id="{68B5FF2F-D0C5-8024-6EB8-B9DFF8A61D80}"/>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65967" y="9916311"/>
            <a:ext cx="1845590" cy="699660"/>
          </a:xfrm>
          <a:custGeom>
            <a:avLst/>
            <a:gdLst/>
            <a:ahLst/>
            <a:cxnLst/>
            <a:rect l="l" t="t" r="r" b="b"/>
            <a:pathLst>
              <a:path w="1845590" h="699660">
                <a:moveTo>
                  <a:pt x="0" y="0"/>
                </a:moveTo>
                <a:lnTo>
                  <a:pt x="1845590" y="0"/>
                </a:lnTo>
                <a:lnTo>
                  <a:pt x="1845590" y="699660"/>
                </a:lnTo>
                <a:lnTo>
                  <a:pt x="0" y="699660"/>
                </a:lnTo>
                <a:lnTo>
                  <a:pt x="0" y="0"/>
                </a:lnTo>
                <a:close/>
              </a:path>
            </a:pathLst>
          </a:custGeom>
          <a:blipFill>
            <a:blip r:embed="rId2"/>
            <a:stretch>
              <a:fillRect/>
            </a:stretch>
          </a:blipFill>
        </p:spPr>
      </p:sp>
      <p:grpSp>
        <p:nvGrpSpPr>
          <p:cNvPr id="13" name="Group 13"/>
          <p:cNvGrpSpPr/>
          <p:nvPr/>
        </p:nvGrpSpPr>
        <p:grpSpPr>
          <a:xfrm>
            <a:off x="665187" y="1389498"/>
            <a:ext cx="343043" cy="171521"/>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Freeform 16"/>
          <p:cNvSpPr/>
          <p:nvPr/>
        </p:nvSpPr>
        <p:spPr>
          <a:xfrm>
            <a:off x="576272" y="1771720"/>
            <a:ext cx="2558559" cy="1742209"/>
          </a:xfrm>
          <a:custGeom>
            <a:avLst/>
            <a:gdLst/>
            <a:ahLst/>
            <a:cxnLst/>
            <a:rect l="l" t="t" r="r" b="b"/>
            <a:pathLst>
              <a:path w="2558559" h="1742209">
                <a:moveTo>
                  <a:pt x="0" y="0"/>
                </a:moveTo>
                <a:lnTo>
                  <a:pt x="2558559" y="0"/>
                </a:lnTo>
                <a:lnTo>
                  <a:pt x="2558559" y="1742210"/>
                </a:lnTo>
                <a:lnTo>
                  <a:pt x="0" y="1742210"/>
                </a:lnTo>
                <a:lnTo>
                  <a:pt x="0" y="0"/>
                </a:lnTo>
                <a:close/>
              </a:path>
            </a:pathLst>
          </a:custGeom>
          <a:blipFill>
            <a:blip r:embed="rId3"/>
            <a:stretch>
              <a:fillRect/>
            </a:stretch>
          </a:blipFill>
        </p:spPr>
      </p:sp>
      <p:sp>
        <p:nvSpPr>
          <p:cNvPr id="17" name="TextBox 17"/>
          <p:cNvSpPr txBox="1"/>
          <p:nvPr/>
        </p:nvSpPr>
        <p:spPr>
          <a:xfrm>
            <a:off x="1096525" y="1340638"/>
            <a:ext cx="5921947" cy="240662"/>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CONTROLADOR DA SÉRIE XE</a:t>
            </a:r>
          </a:p>
        </p:txBody>
      </p:sp>
      <p:sp>
        <p:nvSpPr>
          <p:cNvPr id="18" name="TextBox 18"/>
          <p:cNvSpPr txBox="1"/>
          <p:nvPr/>
        </p:nvSpPr>
        <p:spPr>
          <a:xfrm>
            <a:off x="3475589" y="1743143"/>
            <a:ext cx="3698248" cy="2035622"/>
          </a:xfrm>
          <a:prstGeom prst="rect">
            <a:avLst/>
          </a:prstGeom>
        </p:spPr>
        <p:txBody>
          <a:bodyPr lIns="0" tIns="0" rIns="0" bIns="0" rtlCol="0" anchor="t">
            <a:spAutoFit/>
          </a:bodyPr>
          <a:lstStyle/>
          <a:p>
            <a:pPr algn="just">
              <a:lnSpc>
                <a:spcPts val="1552"/>
              </a:lnSpc>
            </a:pPr>
            <a:r>
              <a:rPr lang="en-US" sz="1108">
                <a:solidFill>
                  <a:srgbClr val="000000"/>
                </a:solidFill>
                <a:latin typeface="Montserrat"/>
                <a:ea typeface="Montserrat"/>
                <a:cs typeface="Montserrat"/>
                <a:sym typeface="Montserrat"/>
              </a:rPr>
              <a:t>O compressor da Série E é monitorado, controlado e protegido pelo controlador do microprocessador Xe. O Xe é um controlador amigável, com display LCD de alta resolução e ícones de visualização de status de LED. </a:t>
            </a:r>
          </a:p>
          <a:p>
            <a:pPr algn="just">
              <a:lnSpc>
                <a:spcPts val="1552"/>
              </a:lnSpc>
            </a:pPr>
            <a:r>
              <a:rPr lang="en-US" sz="1108">
                <a:solidFill>
                  <a:srgbClr val="000000"/>
                </a:solidFill>
                <a:latin typeface="Montserrat"/>
                <a:ea typeface="Montserrat"/>
                <a:cs typeface="Montserrat"/>
                <a:sym typeface="Montserrat"/>
              </a:rPr>
              <a:t> </a:t>
            </a:r>
          </a:p>
          <a:p>
            <a:pPr algn="just">
              <a:lnSpc>
                <a:spcPts val="1552"/>
              </a:lnSpc>
            </a:pPr>
            <a:r>
              <a:rPr lang="en-US" sz="1108">
                <a:solidFill>
                  <a:srgbClr val="000000"/>
                </a:solidFill>
                <a:latin typeface="Montserrat"/>
                <a:ea typeface="Montserrat"/>
                <a:cs typeface="Montserrat"/>
                <a:sym typeface="Montserrat"/>
              </a:rPr>
              <a:t>O status do compressor será monitorado continuamente e tomará medidas imediatas se ocorrer uma condição operacional anormal.</a:t>
            </a:r>
          </a:p>
          <a:p>
            <a:pPr algn="just">
              <a:lnSpc>
                <a:spcPts val="1552"/>
              </a:lnSpc>
            </a:pPr>
            <a:endParaRPr lang="en-US" sz="1108">
              <a:solidFill>
                <a:srgbClr val="000000"/>
              </a:solidFill>
              <a:latin typeface="Montserrat"/>
              <a:ea typeface="Montserrat"/>
              <a:cs typeface="Montserrat"/>
              <a:sym typeface="Montserrat"/>
            </a:endParaRPr>
          </a:p>
        </p:txBody>
      </p:sp>
      <p:sp>
        <p:nvSpPr>
          <p:cNvPr id="19" name="TextBox 19"/>
          <p:cNvSpPr txBox="1"/>
          <p:nvPr/>
        </p:nvSpPr>
        <p:spPr>
          <a:xfrm>
            <a:off x="576272" y="3776938"/>
            <a:ext cx="6589359" cy="1214884"/>
          </a:xfrm>
          <a:prstGeom prst="rect">
            <a:avLst/>
          </a:prstGeom>
        </p:spPr>
        <p:txBody>
          <a:bodyPr lIns="0" tIns="0" rIns="0" bIns="0" rtlCol="0" anchor="t">
            <a:spAutoFit/>
          </a:bodyPr>
          <a:lstStyle/>
          <a:p>
            <a:pPr algn="just">
              <a:lnSpc>
                <a:spcPts val="1552"/>
              </a:lnSpc>
            </a:pPr>
            <a:r>
              <a:rPr lang="en-US" sz="1108">
                <a:solidFill>
                  <a:srgbClr val="000000"/>
                </a:solidFill>
                <a:latin typeface="Montserrat"/>
                <a:ea typeface="Montserrat"/>
                <a:cs typeface="Montserrat"/>
                <a:sym typeface="Montserrat"/>
              </a:rPr>
              <a:t>O controlador Ingersoll Rand da Série Xe aumenta essa visibilidade, fornecendo novos níveis de comunicação, conectividade e controle.</a:t>
            </a:r>
          </a:p>
          <a:p>
            <a:pPr algn="just">
              <a:lnSpc>
                <a:spcPts val="1552"/>
              </a:lnSpc>
            </a:pPr>
            <a:r>
              <a:rPr lang="en-US" sz="1108">
                <a:solidFill>
                  <a:srgbClr val="000000"/>
                </a:solidFill>
                <a:latin typeface="Montserrat"/>
                <a:ea typeface="Montserrat"/>
                <a:cs typeface="Montserrat"/>
                <a:sym typeface="Montserrat"/>
              </a:rPr>
              <a:t> </a:t>
            </a:r>
          </a:p>
          <a:p>
            <a:pPr algn="just">
              <a:lnSpc>
                <a:spcPts val="1552"/>
              </a:lnSpc>
            </a:pPr>
            <a:r>
              <a:rPr lang="en-US" sz="1108">
                <a:solidFill>
                  <a:srgbClr val="000000"/>
                </a:solidFill>
                <a:latin typeface="Montserrat"/>
                <a:ea typeface="Montserrat"/>
                <a:cs typeface="Montserrat"/>
                <a:sym typeface="Montserrat"/>
              </a:rPr>
              <a:t>O controlador também possui diversos recursos que tornam a operação do compressor mais fácil e eficiente</a:t>
            </a:r>
          </a:p>
          <a:p>
            <a:pPr algn="just">
              <a:lnSpc>
                <a:spcPts val="1552"/>
              </a:lnSpc>
            </a:pPr>
            <a:endParaRPr lang="en-US" sz="1108">
              <a:solidFill>
                <a:srgbClr val="000000"/>
              </a:solidFill>
              <a:latin typeface="Montserrat"/>
              <a:ea typeface="Montserrat"/>
              <a:cs typeface="Montserrat"/>
              <a:sym typeface="Montserrat"/>
            </a:endParaRPr>
          </a:p>
        </p:txBody>
      </p:sp>
      <p:sp>
        <p:nvSpPr>
          <p:cNvPr id="20" name="TextBox 20"/>
          <p:cNvSpPr txBox="1"/>
          <p:nvPr/>
        </p:nvSpPr>
        <p:spPr>
          <a:xfrm>
            <a:off x="584481" y="4891771"/>
            <a:ext cx="5921947" cy="493212"/>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COMUNICAÇÕES FÁCEIS DE USAR </a:t>
            </a:r>
          </a:p>
          <a:p>
            <a:pPr>
              <a:lnSpc>
                <a:spcPts val="1960"/>
              </a:lnSpc>
            </a:pPr>
            <a:endParaRPr lang="en-US" sz="1400" b="1">
              <a:solidFill>
                <a:srgbClr val="6F6F6F"/>
              </a:solidFill>
              <a:latin typeface="Montserrat Bold"/>
              <a:ea typeface="Montserrat Bold"/>
              <a:cs typeface="Montserrat Bold"/>
              <a:sym typeface="Montserrat Bold"/>
            </a:endParaRPr>
          </a:p>
        </p:txBody>
      </p:sp>
      <p:sp>
        <p:nvSpPr>
          <p:cNvPr id="21" name="TextBox 21"/>
          <p:cNvSpPr txBox="1"/>
          <p:nvPr/>
        </p:nvSpPr>
        <p:spPr>
          <a:xfrm>
            <a:off x="584479" y="5351748"/>
            <a:ext cx="6678460" cy="4293227"/>
          </a:xfrm>
          <a:prstGeom prst="rect">
            <a:avLst/>
          </a:prstGeom>
        </p:spPr>
        <p:txBody>
          <a:bodyPr lIns="0" tIns="0" rIns="0" bIns="0" rtlCol="0" anchor="t">
            <a:spAutoFit/>
          </a:bodyPr>
          <a:lstStyle/>
          <a:p>
            <a:pPr algn="just">
              <a:lnSpc>
                <a:spcPts val="1575"/>
              </a:lnSpc>
            </a:pPr>
            <a:r>
              <a:rPr lang="en-US" sz="1125">
                <a:solidFill>
                  <a:srgbClr val="000000"/>
                </a:solidFill>
                <a:latin typeface="Montserrat"/>
                <a:ea typeface="Montserrat"/>
                <a:cs typeface="Montserrat"/>
                <a:sym typeface="Montserrat"/>
              </a:rPr>
              <a:t>        30 Idiomas selecionáveis</a:t>
            </a:r>
          </a:p>
          <a:p>
            <a:pPr marL="242962" lvl="1" indent="-121481" algn="just">
              <a:lnSpc>
                <a:spcPts val="1575"/>
              </a:lnSpc>
              <a:buFont typeface="Arial"/>
              <a:buChar char="•"/>
            </a:pPr>
            <a:r>
              <a:rPr lang="en-US" sz="1125">
                <a:solidFill>
                  <a:srgbClr val="000000"/>
                </a:solidFill>
                <a:latin typeface="Montserrat"/>
                <a:ea typeface="Montserrat"/>
                <a:cs typeface="Montserrat"/>
                <a:sym typeface="Montserrat"/>
              </a:rPr>
              <a:t>Diferentes unidades de medida para Pressão e Temperatura</a:t>
            </a:r>
          </a:p>
          <a:p>
            <a:pPr marL="242962" lvl="1" indent="-121481" algn="just">
              <a:lnSpc>
                <a:spcPts val="1575"/>
              </a:lnSpc>
              <a:buFont typeface="Arial"/>
              <a:buChar char="•"/>
            </a:pPr>
            <a:r>
              <a:rPr lang="en-US" sz="1125">
                <a:solidFill>
                  <a:srgbClr val="000000"/>
                </a:solidFill>
                <a:latin typeface="Montserrat"/>
                <a:ea typeface="Montserrat"/>
                <a:cs typeface="Montserrat"/>
                <a:sym typeface="Montserrat"/>
              </a:rPr>
              <a:t>Pagina inicial selecionável</a:t>
            </a:r>
          </a:p>
          <a:p>
            <a:pPr marL="242962" lvl="1" indent="-121481" algn="just">
              <a:lnSpc>
                <a:spcPts val="1575"/>
              </a:lnSpc>
              <a:buFont typeface="Arial"/>
              <a:buChar char="•"/>
            </a:pPr>
            <a:r>
              <a:rPr lang="en-US" sz="1125">
                <a:solidFill>
                  <a:srgbClr val="000000"/>
                </a:solidFill>
                <a:latin typeface="Montserrat"/>
                <a:ea typeface="Montserrat"/>
                <a:cs typeface="Montserrat"/>
                <a:sym typeface="Montserrat"/>
              </a:rPr>
              <a:t>Definições de Data e Hora </a:t>
            </a:r>
          </a:p>
          <a:p>
            <a:pPr marL="242962" lvl="1" indent="-121481" algn="just">
              <a:lnSpc>
                <a:spcPts val="1575"/>
              </a:lnSpc>
              <a:buFont typeface="Arial"/>
              <a:buChar char="•"/>
            </a:pPr>
            <a:r>
              <a:rPr lang="en-US" sz="1125">
                <a:solidFill>
                  <a:srgbClr val="000000"/>
                </a:solidFill>
                <a:latin typeface="Montserrat"/>
                <a:ea typeface="Montserrat"/>
                <a:cs typeface="Montserrat"/>
                <a:sym typeface="Montserrat"/>
              </a:rPr>
              <a:t>Configurações de luz de fundo para uma visualização confortável dos operadores do display LCD.</a:t>
            </a:r>
          </a:p>
          <a:p>
            <a:pPr algn="just">
              <a:lnSpc>
                <a:spcPts val="1575"/>
              </a:lnSpc>
            </a:pPr>
            <a:r>
              <a:rPr lang="en-US" sz="1125">
                <a:solidFill>
                  <a:srgbClr val="000000"/>
                </a:solidFill>
                <a:latin typeface="Montserrat"/>
                <a:ea typeface="Montserrat"/>
                <a:cs typeface="Montserrat"/>
                <a:sym typeface="Montserrat"/>
              </a:rPr>
              <a:t> </a:t>
            </a:r>
          </a:p>
          <a:p>
            <a:pPr algn="just">
              <a:lnSpc>
                <a:spcPts val="1575"/>
              </a:lnSpc>
            </a:pPr>
            <a:r>
              <a:rPr lang="en-US" sz="1125">
                <a:solidFill>
                  <a:srgbClr val="000000"/>
                </a:solidFill>
                <a:latin typeface="Montserrat"/>
                <a:ea typeface="Montserrat"/>
                <a:cs typeface="Montserrat"/>
                <a:sym typeface="Montserrat"/>
              </a:rPr>
              <a:t>O controlador é fornecido como padrão com vários acessos de comunicação, facilitando a integração do compressor em cada sala de compressor. Fácil de se comunicar com produtos Ingersoll Rand e concorrentes. </a:t>
            </a:r>
          </a:p>
          <a:p>
            <a:pPr algn="just">
              <a:lnSpc>
                <a:spcPts val="1575"/>
              </a:lnSpc>
            </a:pPr>
            <a:r>
              <a:rPr lang="en-US" sz="1125">
                <a:solidFill>
                  <a:srgbClr val="000000"/>
                </a:solidFill>
                <a:latin typeface="Montserrat"/>
                <a:ea typeface="Montserrat"/>
                <a:cs typeface="Montserrat"/>
                <a:sym typeface="Montserrat"/>
              </a:rPr>
              <a:t> </a:t>
            </a:r>
          </a:p>
          <a:p>
            <a:pPr marL="242962" lvl="1" indent="-121481" algn="just">
              <a:lnSpc>
                <a:spcPts val="1575"/>
              </a:lnSpc>
              <a:buFont typeface="Arial"/>
              <a:buChar char="•"/>
            </a:pPr>
            <a:r>
              <a:rPr lang="en-US" sz="1125">
                <a:solidFill>
                  <a:srgbClr val="000000"/>
                </a:solidFill>
                <a:latin typeface="Montserrat"/>
                <a:ea typeface="Montserrat"/>
                <a:cs typeface="Montserrat"/>
                <a:sym typeface="Montserrat"/>
              </a:rPr>
              <a:t>Serial – RS485</a:t>
            </a:r>
          </a:p>
          <a:p>
            <a:pPr marL="242962" lvl="1" indent="-121481" algn="just">
              <a:lnSpc>
                <a:spcPts val="1575"/>
              </a:lnSpc>
              <a:buFont typeface="Arial"/>
              <a:buChar char="•"/>
            </a:pPr>
            <a:r>
              <a:rPr lang="en-US" sz="1125">
                <a:solidFill>
                  <a:srgbClr val="000000"/>
                </a:solidFill>
                <a:latin typeface="Montserrat"/>
                <a:ea typeface="Montserrat"/>
                <a:cs typeface="Montserrat"/>
                <a:sym typeface="Montserrat"/>
              </a:rPr>
              <a:t>Modbus RTU</a:t>
            </a:r>
          </a:p>
          <a:p>
            <a:pPr marL="242962" lvl="1" indent="-121481" algn="just">
              <a:lnSpc>
                <a:spcPts val="1575"/>
              </a:lnSpc>
              <a:buFont typeface="Arial"/>
              <a:buChar char="•"/>
            </a:pPr>
            <a:r>
              <a:rPr lang="en-US" sz="1125">
                <a:solidFill>
                  <a:srgbClr val="000000"/>
                </a:solidFill>
                <a:latin typeface="Montserrat"/>
                <a:ea typeface="Montserrat"/>
                <a:cs typeface="Montserrat"/>
                <a:sym typeface="Montserrat"/>
              </a:rPr>
              <a:t>Acesso remoto à ferramenta de serviço de campo</a:t>
            </a:r>
          </a:p>
          <a:p>
            <a:pPr marL="242962" lvl="1" indent="-121481" algn="just">
              <a:lnSpc>
                <a:spcPts val="1575"/>
              </a:lnSpc>
              <a:buFont typeface="Arial"/>
              <a:buChar char="•"/>
            </a:pPr>
            <a:r>
              <a:rPr lang="en-US" sz="1125">
                <a:solidFill>
                  <a:srgbClr val="000000"/>
                </a:solidFill>
                <a:latin typeface="Montserrat"/>
                <a:ea typeface="Montserrat"/>
                <a:cs typeface="Montserrat"/>
                <a:sym typeface="Montserrat"/>
              </a:rPr>
              <a:t>·thernet </a:t>
            </a:r>
          </a:p>
          <a:p>
            <a:pPr marL="242962" lvl="1" indent="-121481" algn="just">
              <a:lnSpc>
                <a:spcPts val="1575"/>
              </a:lnSpc>
              <a:buFont typeface="Arial"/>
              <a:buChar char="•"/>
            </a:pPr>
            <a:r>
              <a:rPr lang="en-US" sz="1125">
                <a:solidFill>
                  <a:srgbClr val="000000"/>
                </a:solidFill>
                <a:latin typeface="Montserrat"/>
                <a:ea typeface="Montserrat"/>
                <a:cs typeface="Montserrat"/>
                <a:sym typeface="Montserrat"/>
              </a:rPr>
              <a:t>Modbus TCP</a:t>
            </a:r>
          </a:p>
          <a:p>
            <a:pPr marL="242962" lvl="1" indent="-121481" algn="just">
              <a:lnSpc>
                <a:spcPts val="1575"/>
              </a:lnSpc>
              <a:buFont typeface="Arial"/>
              <a:buChar char="•"/>
            </a:pPr>
            <a:r>
              <a:rPr lang="en-US" sz="1125">
                <a:solidFill>
                  <a:srgbClr val="000000"/>
                </a:solidFill>
                <a:latin typeface="Montserrat"/>
                <a:ea typeface="Montserrat"/>
                <a:cs typeface="Montserrat"/>
                <a:sym typeface="Montserrat"/>
              </a:rPr>
              <a:t>USB (porta de serviço)</a:t>
            </a:r>
          </a:p>
          <a:p>
            <a:pPr marL="242962" lvl="1" indent="-121481" algn="just">
              <a:lnSpc>
                <a:spcPts val="1575"/>
              </a:lnSpc>
              <a:buFont typeface="Arial"/>
              <a:buChar char="•"/>
            </a:pPr>
            <a:r>
              <a:rPr lang="en-US" sz="1125">
                <a:solidFill>
                  <a:srgbClr val="000000"/>
                </a:solidFill>
                <a:latin typeface="Montserrat"/>
                <a:ea typeface="Montserrat"/>
                <a:cs typeface="Montserrat"/>
                <a:sym typeface="Montserrat"/>
              </a:rPr>
              <a:t>Conexão direta do PC para a ferramenta de serviço de campo.</a:t>
            </a:r>
          </a:p>
          <a:p>
            <a:pPr marL="242962" lvl="1" indent="-121481" algn="just">
              <a:lnSpc>
                <a:spcPts val="1575"/>
              </a:lnSpc>
              <a:buFont typeface="Arial"/>
              <a:buChar char="•"/>
            </a:pPr>
            <a:r>
              <a:rPr lang="en-US" sz="1125">
                <a:solidFill>
                  <a:srgbClr val="000000"/>
                </a:solidFill>
                <a:latin typeface="Montserrat"/>
                <a:ea typeface="Montserrat"/>
                <a:cs typeface="Montserrat"/>
                <a:sym typeface="Montserrat"/>
              </a:rPr>
              <a:t>Comunicação com fio rígido</a:t>
            </a:r>
          </a:p>
          <a:p>
            <a:pPr marL="242962" lvl="1" indent="-121481" algn="just">
              <a:lnSpc>
                <a:spcPts val="1575"/>
              </a:lnSpc>
              <a:buFont typeface="Arial"/>
              <a:buChar char="•"/>
            </a:pPr>
            <a:r>
              <a:rPr lang="en-US" sz="1125">
                <a:solidFill>
                  <a:srgbClr val="000000"/>
                </a:solidFill>
                <a:latin typeface="Montserrat"/>
                <a:ea typeface="Montserrat"/>
                <a:cs typeface="Montserrat"/>
                <a:sym typeface="Montserrat"/>
              </a:rPr>
              <a:t>Contatos de indicação de problema (aviso e desarme, contato em execução sem carga)</a:t>
            </a:r>
          </a:p>
          <a:p>
            <a:pPr algn="just">
              <a:lnSpc>
                <a:spcPts val="1575"/>
              </a:lnSpc>
            </a:pPr>
            <a:endParaRPr lang="en-US" sz="1125">
              <a:solidFill>
                <a:srgbClr val="000000"/>
              </a:solidFill>
              <a:latin typeface="Montserrat"/>
              <a:ea typeface="Montserrat"/>
              <a:cs typeface="Montserrat"/>
              <a:sym typeface="Montserrat"/>
            </a:endParaRPr>
          </a:p>
        </p:txBody>
      </p:sp>
      <p:pic>
        <p:nvPicPr>
          <p:cNvPr id="27" name="Imagem 26">
            <a:extLst>
              <a:ext uri="{FF2B5EF4-FFF2-40B4-BE49-F238E27FC236}">
                <a16:creationId xmlns:a16="http://schemas.microsoft.com/office/drawing/2014/main" id="{5AA5BE9D-D861-36BC-3328-320DAB97D0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67" y="55845"/>
            <a:ext cx="7517234" cy="859247"/>
          </a:xfrm>
          <a:prstGeom prst="rect">
            <a:avLst/>
          </a:prstGeom>
        </p:spPr>
      </p:pic>
      <p:grpSp>
        <p:nvGrpSpPr>
          <p:cNvPr id="28" name="Group 8">
            <a:extLst>
              <a:ext uri="{FF2B5EF4-FFF2-40B4-BE49-F238E27FC236}">
                <a16:creationId xmlns:a16="http://schemas.microsoft.com/office/drawing/2014/main" id="{D7B452E5-B8BE-AB08-0A22-09B56578C112}"/>
              </a:ext>
            </a:extLst>
          </p:cNvPr>
          <p:cNvGrpSpPr/>
          <p:nvPr/>
        </p:nvGrpSpPr>
        <p:grpSpPr>
          <a:xfrm>
            <a:off x="26701" y="10531095"/>
            <a:ext cx="7556500" cy="231978"/>
            <a:chOff x="0" y="0"/>
            <a:chExt cx="3047987" cy="131886"/>
          </a:xfrm>
        </p:grpSpPr>
        <p:sp>
          <p:nvSpPr>
            <p:cNvPr id="29" name="Freeform 9">
              <a:extLst>
                <a:ext uri="{FF2B5EF4-FFF2-40B4-BE49-F238E27FC236}">
                  <a16:creationId xmlns:a16="http://schemas.microsoft.com/office/drawing/2014/main" id="{4F2DFEAB-8CD8-43E2-3990-2864FD9679F5}"/>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0" name="TextBox 10">
              <a:extLst>
                <a:ext uri="{FF2B5EF4-FFF2-40B4-BE49-F238E27FC236}">
                  <a16:creationId xmlns:a16="http://schemas.microsoft.com/office/drawing/2014/main" id="{FFFB45D2-F5A8-78B3-AF6F-04A8F68C2FE3}"/>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259610" y="9943347"/>
            <a:ext cx="1845590" cy="699660"/>
          </a:xfrm>
          <a:custGeom>
            <a:avLst/>
            <a:gdLst/>
            <a:ahLst/>
            <a:cxnLst/>
            <a:rect l="l" t="t" r="r" b="b"/>
            <a:pathLst>
              <a:path w="1845590" h="699660">
                <a:moveTo>
                  <a:pt x="0" y="0"/>
                </a:moveTo>
                <a:lnTo>
                  <a:pt x="1845590" y="0"/>
                </a:lnTo>
                <a:lnTo>
                  <a:pt x="1845590" y="699660"/>
                </a:lnTo>
                <a:lnTo>
                  <a:pt x="0" y="699660"/>
                </a:lnTo>
                <a:lnTo>
                  <a:pt x="0" y="0"/>
                </a:lnTo>
                <a:close/>
              </a:path>
            </a:pathLst>
          </a:custGeom>
          <a:blipFill>
            <a:blip r:embed="rId2"/>
            <a:stretch>
              <a:fillRect/>
            </a:stretch>
          </a:blipFill>
        </p:spPr>
      </p:sp>
      <p:grpSp>
        <p:nvGrpSpPr>
          <p:cNvPr id="13" name="Group 13"/>
          <p:cNvGrpSpPr/>
          <p:nvPr/>
        </p:nvGrpSpPr>
        <p:grpSpPr>
          <a:xfrm>
            <a:off x="665187" y="1146204"/>
            <a:ext cx="343043" cy="171521"/>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7" name="TextBox 17"/>
          <p:cNvSpPr txBox="1"/>
          <p:nvPr/>
        </p:nvSpPr>
        <p:spPr>
          <a:xfrm>
            <a:off x="1096525" y="1097344"/>
            <a:ext cx="5921947" cy="240662"/>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MONITORAMENTO CONTÍNUO E PAZ DE ESPÍRITO</a:t>
            </a:r>
          </a:p>
        </p:txBody>
      </p:sp>
      <p:sp>
        <p:nvSpPr>
          <p:cNvPr id="18" name="TextBox 18"/>
          <p:cNvSpPr txBox="1"/>
          <p:nvPr/>
        </p:nvSpPr>
        <p:spPr>
          <a:xfrm>
            <a:off x="603360" y="1422784"/>
            <a:ext cx="6353285" cy="1625253"/>
          </a:xfrm>
          <a:prstGeom prst="rect">
            <a:avLst/>
          </a:prstGeom>
        </p:spPr>
        <p:txBody>
          <a:bodyPr lIns="0" tIns="0" rIns="0" bIns="0" rtlCol="0" anchor="t">
            <a:spAutoFit/>
          </a:bodyPr>
          <a:lstStyle/>
          <a:p>
            <a:pPr algn="just">
              <a:lnSpc>
                <a:spcPts val="1552"/>
              </a:lnSpc>
            </a:pPr>
            <a:r>
              <a:rPr lang="en-US" sz="1108">
                <a:solidFill>
                  <a:srgbClr val="000000"/>
                </a:solidFill>
                <a:latin typeface="Montserrat"/>
                <a:ea typeface="Montserrat"/>
                <a:cs typeface="Montserrat"/>
                <a:sym typeface="Montserrat"/>
              </a:rPr>
              <a:t>O controlador da Série Xe se destaca por fornecer as informações de que você precisa para operar seu sistema com mais eficiência. Mesmo do outro lado da sala, o indicador LED verde brilhante do controlador avisa imediatamente que sua máquina está funcionando corretamente. Um triângulo vermelho sugere que é hora de dar uma olhada mais de perto.</a:t>
            </a:r>
          </a:p>
          <a:p>
            <a:pPr algn="just">
              <a:lnSpc>
                <a:spcPts val="1552"/>
              </a:lnSpc>
            </a:pPr>
            <a:r>
              <a:rPr lang="en-US" sz="1108">
                <a:solidFill>
                  <a:srgbClr val="000000"/>
                </a:solidFill>
                <a:latin typeface="Montserrat"/>
                <a:ea typeface="Montserrat"/>
                <a:cs typeface="Montserrat"/>
                <a:sym typeface="Montserrat"/>
              </a:rPr>
              <a:t> Seja do outro lado da sala ou do mundo, você pode verificar o desempenho do seu compressor e controlar o seu sistema graças às várias opções de instalação e conexão da web do controlador.</a:t>
            </a:r>
          </a:p>
        </p:txBody>
      </p:sp>
      <p:sp>
        <p:nvSpPr>
          <p:cNvPr id="19" name="TextBox 19"/>
          <p:cNvSpPr txBox="1"/>
          <p:nvPr/>
        </p:nvSpPr>
        <p:spPr>
          <a:xfrm>
            <a:off x="581860" y="5955343"/>
            <a:ext cx="6353285" cy="599331"/>
          </a:xfrm>
          <a:prstGeom prst="rect">
            <a:avLst/>
          </a:prstGeom>
        </p:spPr>
        <p:txBody>
          <a:bodyPr lIns="0" tIns="0" rIns="0" bIns="0" rtlCol="0" anchor="t">
            <a:spAutoFit/>
          </a:bodyPr>
          <a:lstStyle/>
          <a:p>
            <a:pPr algn="just">
              <a:lnSpc>
                <a:spcPts val="1552"/>
              </a:lnSpc>
            </a:pPr>
            <a:r>
              <a:rPr lang="en-US" sz="1108">
                <a:solidFill>
                  <a:srgbClr val="000000"/>
                </a:solidFill>
                <a:latin typeface="Montserrat"/>
                <a:ea typeface="Montserrat"/>
                <a:cs typeface="Montserrat"/>
                <a:sym typeface="Montserrat"/>
              </a:rPr>
              <a:t>Acima dos ícones de status, o display LCD é equipado com três ícones no painel que farão o operador entender o status de funcionamento do compressor à primeira vista. </a:t>
            </a:r>
          </a:p>
          <a:p>
            <a:pPr algn="just">
              <a:lnSpc>
                <a:spcPts val="1552"/>
              </a:lnSpc>
            </a:pPr>
            <a:endParaRPr lang="en-US" sz="1108">
              <a:solidFill>
                <a:srgbClr val="000000"/>
              </a:solidFill>
              <a:latin typeface="Montserrat"/>
              <a:ea typeface="Montserrat"/>
              <a:cs typeface="Montserrat"/>
              <a:sym typeface="Montserrat"/>
            </a:endParaRPr>
          </a:p>
        </p:txBody>
      </p:sp>
      <p:sp>
        <p:nvSpPr>
          <p:cNvPr id="21" name="TextBox 21"/>
          <p:cNvSpPr txBox="1"/>
          <p:nvPr/>
        </p:nvSpPr>
        <p:spPr>
          <a:xfrm>
            <a:off x="525881" y="9210814"/>
            <a:ext cx="6492591" cy="1009700"/>
          </a:xfrm>
          <a:prstGeom prst="rect">
            <a:avLst/>
          </a:prstGeom>
        </p:spPr>
        <p:txBody>
          <a:bodyPr lIns="0" tIns="0" rIns="0" bIns="0" rtlCol="0" anchor="t">
            <a:spAutoFit/>
          </a:bodyPr>
          <a:lstStyle/>
          <a:p>
            <a:pPr algn="just">
              <a:lnSpc>
                <a:spcPts val="1552"/>
              </a:lnSpc>
            </a:pPr>
            <a:r>
              <a:rPr lang="en-US" sz="1108">
                <a:solidFill>
                  <a:srgbClr val="000000"/>
                </a:solidFill>
                <a:latin typeface="Montserrat"/>
                <a:ea typeface="Montserrat"/>
                <a:cs typeface="Montserrat"/>
                <a:sym typeface="Montserrat"/>
              </a:rPr>
              <a:t>Uma mensagem de status adicional será exibida no painel. As mensagens que podem ser mostradas são Pronto para iniciar, iniciar, retardo de carga, execução carregada, execuçãosem carga, reinicialização automática, parada, purga, não pronto, desarmado e inicialização do processador. </a:t>
            </a:r>
          </a:p>
          <a:p>
            <a:pPr algn="just">
              <a:lnSpc>
                <a:spcPts val="1552"/>
              </a:lnSpc>
            </a:pPr>
            <a:endParaRPr lang="en-US" sz="1108">
              <a:solidFill>
                <a:srgbClr val="000000"/>
              </a:solidFill>
              <a:latin typeface="Montserrat"/>
              <a:ea typeface="Montserrat"/>
              <a:cs typeface="Montserrat"/>
              <a:sym typeface="Montserrat"/>
            </a:endParaRPr>
          </a:p>
        </p:txBody>
      </p:sp>
      <p:graphicFrame>
        <p:nvGraphicFramePr>
          <p:cNvPr id="25" name="Tabela 24">
            <a:extLst>
              <a:ext uri="{FF2B5EF4-FFF2-40B4-BE49-F238E27FC236}">
                <a16:creationId xmlns:a16="http://schemas.microsoft.com/office/drawing/2014/main" id="{78AEF7E4-8098-E561-90EE-6E36E1730FF8}"/>
              </a:ext>
            </a:extLst>
          </p:cNvPr>
          <p:cNvGraphicFramePr>
            <a:graphicFrameLocks noGrp="1"/>
          </p:cNvGraphicFramePr>
          <p:nvPr>
            <p:extLst>
              <p:ext uri="{D42A27DB-BD31-4B8C-83A1-F6EECF244321}">
                <p14:modId xmlns:p14="http://schemas.microsoft.com/office/powerpoint/2010/main" val="996848389"/>
              </p:ext>
            </p:extLst>
          </p:nvPr>
        </p:nvGraphicFramePr>
        <p:xfrm>
          <a:off x="581860" y="3503937"/>
          <a:ext cx="6477001" cy="2109465"/>
        </p:xfrm>
        <a:graphic>
          <a:graphicData uri="http://schemas.openxmlformats.org/drawingml/2006/table">
            <a:tbl>
              <a:tblPr firstRow="1" firstCol="1" bandRow="1"/>
              <a:tblGrid>
                <a:gridCol w="1094935">
                  <a:extLst>
                    <a:ext uri="{9D8B030D-6E8A-4147-A177-3AD203B41FA5}">
                      <a16:colId xmlns:a16="http://schemas.microsoft.com/office/drawing/2014/main" val="20000"/>
                    </a:ext>
                  </a:extLst>
                </a:gridCol>
                <a:gridCol w="1201462">
                  <a:extLst>
                    <a:ext uri="{9D8B030D-6E8A-4147-A177-3AD203B41FA5}">
                      <a16:colId xmlns:a16="http://schemas.microsoft.com/office/drawing/2014/main" val="20001"/>
                    </a:ext>
                  </a:extLst>
                </a:gridCol>
                <a:gridCol w="4180604">
                  <a:extLst>
                    <a:ext uri="{9D8B030D-6E8A-4147-A177-3AD203B41FA5}">
                      <a16:colId xmlns:a16="http://schemas.microsoft.com/office/drawing/2014/main" val="20002"/>
                    </a:ext>
                  </a:extLst>
                </a:gridCol>
              </a:tblGrid>
              <a:tr h="54769">
                <a:tc>
                  <a:txBody>
                    <a:bodyPr/>
                    <a:lstStyle/>
                    <a:p>
                      <a:pPr algn="ctr">
                        <a:spcAft>
                          <a:spcPts val="0"/>
                        </a:spcAft>
                      </a:pPr>
                      <a:r>
                        <a:rPr lang="en-US" sz="1000" b="1" i="1" dirty="0" err="1">
                          <a:effectLst/>
                          <a:latin typeface="Arial" panose="020B0604020202020204" pitchFamily="34" charset="0"/>
                          <a:ea typeface="Times New Roman" panose="02020603050405020304" pitchFamily="18" charset="0"/>
                          <a:cs typeface="Times New Roman" panose="02020603050405020304" pitchFamily="18" charset="0"/>
                        </a:rPr>
                        <a:t>Ícone</a:t>
                      </a:r>
                      <a:endParaRPr lang="pt-BR"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i="1">
                          <a:effectLst/>
                          <a:latin typeface="Arial" panose="020B0604020202020204" pitchFamily="34" charset="0"/>
                          <a:ea typeface="Times New Roman" panose="02020603050405020304" pitchFamily="18" charset="0"/>
                          <a:cs typeface="Times New Roman" panose="02020603050405020304" pitchFamily="18" charset="0"/>
                        </a:rPr>
                        <a:t>Nome</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i="1">
                          <a:effectLst/>
                          <a:latin typeface="Arial" panose="020B0604020202020204" pitchFamily="34" charset="0"/>
                          <a:ea typeface="Times New Roman" panose="02020603050405020304" pitchFamily="18" charset="0"/>
                          <a:cs typeface="Times New Roman" panose="02020603050405020304" pitchFamily="18" charset="0"/>
                        </a:rPr>
                        <a:t>Função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89280">
                <a:tc>
                  <a:txBody>
                    <a:bodyPr/>
                    <a:lstStyle/>
                    <a:p>
                      <a:pPr>
                        <a:spcAft>
                          <a:spcPts val="0"/>
                        </a:spcAft>
                      </a:pPr>
                      <a:r>
                        <a:rPr lang="en-US" sz="1000">
                          <a:effectLst/>
                          <a:latin typeface="Arial" panose="020B0604020202020204" pitchFamily="34" charset="0"/>
                          <a:ea typeface="Times New Roman" panose="02020603050405020304" pitchFamily="18" charset="0"/>
                          <a:cs typeface="Times New Roman" panose="02020603050405020304" pitchFamily="18" charset="0"/>
                        </a:rPr>
                        <a:t> </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a:effectLst/>
                          <a:highlight>
                            <a:srgbClr val="FFFF00"/>
                          </a:highlight>
                          <a:latin typeface="Arial" panose="020B0604020202020204" pitchFamily="34" charset="0"/>
                          <a:ea typeface="Times New Roman" panose="02020603050405020304" pitchFamily="18" charset="0"/>
                          <a:cs typeface="Times New Roman" panose="02020603050405020304" pitchFamily="18" charset="0"/>
                        </a:rPr>
                        <a:t> </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p>
                      <a:pPr algn="ctr">
                        <a:spcAft>
                          <a:spcPts val="0"/>
                        </a:spcAft>
                      </a:pPr>
                      <a:r>
                        <a:rPr lang="en-US" sz="1000">
                          <a:effectLst/>
                          <a:highlight>
                            <a:srgbClr val="FFFF00"/>
                          </a:highlight>
                          <a:latin typeface="Arial" panose="020B0604020202020204" pitchFamily="34" charset="0"/>
                          <a:ea typeface="Times New Roman" panose="02020603050405020304" pitchFamily="18" charset="0"/>
                          <a:cs typeface="Times New Roman" panose="02020603050405020304" pitchFamily="18" charset="0"/>
                        </a:rPr>
                        <a:t> </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p>
                      <a:pPr algn="ctr">
                        <a:spcAft>
                          <a:spcPts val="0"/>
                        </a:spcAft>
                      </a:pPr>
                      <a:r>
                        <a:rPr lang="en-US" sz="1200" b="1">
                          <a:effectLst/>
                          <a:latin typeface="Arial" panose="020B0604020202020204" pitchFamily="34" charset="0"/>
                          <a:ea typeface="Times New Roman" panose="02020603050405020304" pitchFamily="18" charset="0"/>
                          <a:cs typeface="Times New Roman" panose="02020603050405020304" pitchFamily="18" charset="0"/>
                        </a:rPr>
                        <a:t>OK</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p>
                      <a:pPr algn="ctr">
                        <a:spcAft>
                          <a:spcPts val="0"/>
                        </a:spcAft>
                      </a:pPr>
                      <a:r>
                        <a:rPr lang="en-US" sz="1000">
                          <a:effectLst/>
                          <a:highlight>
                            <a:srgbClr val="FFFF00"/>
                          </a:highlight>
                          <a:latin typeface="Arial" panose="020B0604020202020204" pitchFamily="34" charset="0"/>
                          <a:ea typeface="Times New Roman" panose="02020603050405020304" pitchFamily="18" charset="0"/>
                          <a:cs typeface="Times New Roman" panose="02020603050405020304" pitchFamily="18" charset="0"/>
                        </a:rPr>
                        <a:t> </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pt-BR" sz="1100" noProof="0" dirty="0">
                          <a:effectLst/>
                          <a:latin typeface="Arial" panose="020B0604020202020204" pitchFamily="34" charset="0"/>
                          <a:ea typeface="Times New Roman" panose="02020603050405020304" pitchFamily="18" charset="0"/>
                          <a:cs typeface="Times New Roman" panose="02020603050405020304" pitchFamily="18" charset="0"/>
                        </a:rPr>
                        <a:t>Acende quando não há nenhuma Advertência ou Erro.</a:t>
                      </a:r>
                      <a:endParaRPr lang="pt-BR" sz="900" noProof="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Aft>
                          <a:spcPts val="0"/>
                        </a:spcAft>
                      </a:pPr>
                      <a:r>
                        <a:rPr lang="pt-BR" sz="1100" noProof="0" dirty="0">
                          <a:effectLst/>
                          <a:latin typeface="Arial" panose="020B0604020202020204" pitchFamily="34" charset="0"/>
                          <a:ea typeface="Times New Roman" panose="02020603050405020304" pitchFamily="18" charset="0"/>
                          <a:cs typeface="Times New Roman" panose="02020603050405020304" pitchFamily="18" charset="0"/>
                        </a:rPr>
                        <a:t>Possui os estados Pronto ou Não Pronto. Este ícone piscará quando a máquina estiver funcionando sem carga</a:t>
                      </a:r>
                      <a:endParaRPr lang="pt-BR" sz="9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25800">
                <a:tc>
                  <a:txBody>
                    <a:bodyPr/>
                    <a:lstStyle/>
                    <a:p>
                      <a:pPr algn="ctr">
                        <a:spcAft>
                          <a:spcPts val="0"/>
                        </a:spcAft>
                      </a:pPr>
                      <a:r>
                        <a:rPr lang="es-VE" sz="1000">
                          <a:effectLst/>
                          <a:latin typeface="Arial" panose="020B0604020202020204" pitchFamily="34" charset="0"/>
                          <a:ea typeface="Times New Roman" panose="02020603050405020304" pitchFamily="18" charset="0"/>
                          <a:cs typeface="Times New Roman" panose="02020603050405020304" pitchFamily="18" charset="0"/>
                        </a:rPr>
                        <a:t> </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a:effectLst/>
                          <a:latin typeface="Arial" panose="020B0604020202020204" pitchFamily="34" charset="0"/>
                          <a:ea typeface="Times New Roman" panose="02020603050405020304" pitchFamily="18" charset="0"/>
                          <a:cs typeface="Times New Roman" panose="02020603050405020304" pitchFamily="18" charset="0"/>
                        </a:rPr>
                        <a:t> </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p>
                      <a:pPr algn="ctr">
                        <a:spcAft>
                          <a:spcPts val="0"/>
                        </a:spcAft>
                      </a:pPr>
                      <a:r>
                        <a:rPr lang="en-US" sz="1200" b="1">
                          <a:effectLst/>
                          <a:latin typeface="Arial" panose="020B0604020202020204" pitchFamily="34" charset="0"/>
                          <a:ea typeface="Times New Roman" panose="02020603050405020304" pitchFamily="18" charset="0"/>
                          <a:cs typeface="Times New Roman" panose="02020603050405020304" pitchFamily="18" charset="0"/>
                        </a:rPr>
                        <a:t>ALERTA</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p>
                      <a:pPr algn="ctr">
                        <a:spcAft>
                          <a:spcPts val="0"/>
                        </a:spcAft>
                      </a:pPr>
                      <a:r>
                        <a:rPr lang="en-US" sz="1000">
                          <a:effectLst/>
                          <a:highlight>
                            <a:srgbClr val="FFFF00"/>
                          </a:highlight>
                          <a:latin typeface="Arial" panose="020B0604020202020204" pitchFamily="34" charset="0"/>
                          <a:ea typeface="Times New Roman" panose="02020603050405020304" pitchFamily="18" charset="0"/>
                          <a:cs typeface="Times New Roman" panose="02020603050405020304" pitchFamily="18" charset="0"/>
                        </a:rPr>
                        <a:t> </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pt-BR" sz="1000" noProof="0" dirty="0">
                          <a:effectLst/>
                          <a:latin typeface="Arial" panose="020B0604020202020204" pitchFamily="34" charset="0"/>
                          <a:ea typeface="Times New Roman" panose="02020603050405020304" pitchFamily="18" charset="0"/>
                          <a:cs typeface="Times New Roman" panose="02020603050405020304" pitchFamily="18" charset="0"/>
                        </a:rPr>
                        <a:t> </a:t>
                      </a:r>
                      <a:endParaRPr lang="pt-BR" sz="900" noProof="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Aft>
                          <a:spcPts val="0"/>
                        </a:spcAft>
                      </a:pPr>
                      <a:r>
                        <a:rPr lang="pt-BR" sz="1100" noProof="0" dirty="0">
                          <a:effectLst/>
                          <a:latin typeface="Arial" panose="020B0604020202020204" pitchFamily="34" charset="0"/>
                          <a:ea typeface="Times New Roman" panose="02020603050405020304" pitchFamily="18" charset="0"/>
                          <a:cs typeface="Times New Roman" panose="02020603050405020304" pitchFamily="18" charset="0"/>
                        </a:rPr>
                        <a:t>Acende quando uma Advertência (pisca) ou um erro (luz constante) é identificado. </a:t>
                      </a:r>
                      <a:endParaRPr lang="pt-BR" sz="900" noProof="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Aft>
                          <a:spcPts val="0"/>
                        </a:spcAft>
                      </a:pPr>
                      <a:r>
                        <a:rPr lang="pt-BR" sz="1100" noProof="0" dirty="0">
                          <a:effectLst/>
                          <a:latin typeface="Arial" panose="020B0604020202020204" pitchFamily="34" charset="0"/>
                          <a:ea typeface="Times New Roman" panose="02020603050405020304" pitchFamily="18" charset="0"/>
                          <a:cs typeface="Times New Roman" panose="02020603050405020304" pitchFamily="18" charset="0"/>
                        </a:rPr>
                        <a:t>Pode estar no estado Pronto (Aviso) ou Desarmado.</a:t>
                      </a:r>
                      <a:endParaRPr lang="pt-BR" sz="9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91185">
                <a:tc>
                  <a:txBody>
                    <a:bodyPr/>
                    <a:lstStyle/>
                    <a:p>
                      <a:pPr algn="just">
                        <a:spcAft>
                          <a:spcPts val="0"/>
                        </a:spcAft>
                      </a:pPr>
                      <a:r>
                        <a:rPr lang="es-VE" sz="1000">
                          <a:effectLst/>
                          <a:latin typeface="Arial" panose="020B0604020202020204" pitchFamily="34" charset="0"/>
                          <a:ea typeface="Times New Roman" panose="02020603050405020304" pitchFamily="18" charset="0"/>
                          <a:cs typeface="Times New Roman" panose="02020603050405020304" pitchFamily="18" charset="0"/>
                        </a:rPr>
                        <a:t> </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200" b="1">
                          <a:effectLst/>
                          <a:latin typeface="Arial" panose="020B0604020202020204" pitchFamily="34" charset="0"/>
                          <a:ea typeface="Times New Roman" panose="02020603050405020304" pitchFamily="18" charset="0"/>
                          <a:cs typeface="Times New Roman" panose="02020603050405020304" pitchFamily="18" charset="0"/>
                        </a:rPr>
                        <a:t> </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p>
                      <a:pPr algn="ctr">
                        <a:spcAft>
                          <a:spcPts val="0"/>
                        </a:spcAft>
                      </a:pPr>
                      <a:r>
                        <a:rPr lang="en-US" sz="1200" b="1">
                          <a:effectLst/>
                          <a:latin typeface="Arial" panose="020B0604020202020204" pitchFamily="34" charset="0"/>
                          <a:ea typeface="Times New Roman" panose="02020603050405020304" pitchFamily="18" charset="0"/>
                          <a:cs typeface="Times New Roman" panose="02020603050405020304" pitchFamily="18" charset="0"/>
                        </a:rPr>
                        <a:t>AUTOMÁTICO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p>
                      <a:pPr algn="ctr">
                        <a:spcAft>
                          <a:spcPts val="0"/>
                        </a:spcAft>
                      </a:pPr>
                      <a:r>
                        <a:rPr lang="en-US" sz="1000">
                          <a:effectLst/>
                          <a:highlight>
                            <a:srgbClr val="FFFF00"/>
                          </a:highlight>
                          <a:latin typeface="Arial" panose="020B0604020202020204" pitchFamily="34" charset="0"/>
                          <a:ea typeface="Times New Roman" panose="02020603050405020304" pitchFamily="18" charset="0"/>
                          <a:cs typeface="Times New Roman" panose="02020603050405020304" pitchFamily="18" charset="0"/>
                        </a:rPr>
                        <a:t> </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pt-BR" sz="1000" noProof="0" dirty="0">
                          <a:effectLst/>
                          <a:latin typeface="Arial" panose="020B0604020202020204" pitchFamily="34" charset="0"/>
                          <a:ea typeface="Times New Roman" panose="02020603050405020304" pitchFamily="18" charset="0"/>
                          <a:cs typeface="Times New Roman" panose="02020603050405020304" pitchFamily="18" charset="0"/>
                        </a:rPr>
                        <a:t> </a:t>
                      </a:r>
                      <a:endParaRPr lang="pt-BR" sz="900" noProof="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Aft>
                          <a:spcPts val="0"/>
                        </a:spcAft>
                      </a:pPr>
                      <a:r>
                        <a:rPr lang="pt-BR" sz="1100" noProof="0" dirty="0">
                          <a:effectLst/>
                          <a:latin typeface="Arial" panose="020B0604020202020204" pitchFamily="34" charset="0"/>
                          <a:ea typeface="Times New Roman" panose="02020603050405020304" pitchFamily="18" charset="0"/>
                          <a:cs typeface="Times New Roman" panose="02020603050405020304" pitchFamily="18" charset="0"/>
                        </a:rPr>
                        <a:t>Acende quando o compressor para na reinicialização automática.</a:t>
                      </a:r>
                      <a:endParaRPr lang="pt-BR" sz="9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26" name="Tabela 25">
            <a:extLst>
              <a:ext uri="{FF2B5EF4-FFF2-40B4-BE49-F238E27FC236}">
                <a16:creationId xmlns:a16="http://schemas.microsoft.com/office/drawing/2014/main" id="{D359E5D2-A256-0F3C-5252-2F0907E21660}"/>
              </a:ext>
            </a:extLst>
          </p:cNvPr>
          <p:cNvGraphicFramePr>
            <a:graphicFrameLocks noGrp="1"/>
          </p:cNvGraphicFramePr>
          <p:nvPr>
            <p:extLst>
              <p:ext uri="{D42A27DB-BD31-4B8C-83A1-F6EECF244321}">
                <p14:modId xmlns:p14="http://schemas.microsoft.com/office/powerpoint/2010/main" val="3388214611"/>
              </p:ext>
            </p:extLst>
          </p:nvPr>
        </p:nvGraphicFramePr>
        <p:xfrm>
          <a:off x="581859" y="6607324"/>
          <a:ext cx="6587448" cy="2553672"/>
        </p:xfrm>
        <a:graphic>
          <a:graphicData uri="http://schemas.openxmlformats.org/drawingml/2006/table">
            <a:tbl>
              <a:tblPr firstRow="1" firstCol="1" bandRow="1"/>
              <a:tblGrid>
                <a:gridCol w="1215191">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4000657">
                  <a:extLst>
                    <a:ext uri="{9D8B030D-6E8A-4147-A177-3AD203B41FA5}">
                      <a16:colId xmlns:a16="http://schemas.microsoft.com/office/drawing/2014/main" val="20002"/>
                    </a:ext>
                  </a:extLst>
                </a:gridCol>
              </a:tblGrid>
              <a:tr h="209235">
                <a:tc>
                  <a:txBody>
                    <a:bodyPr/>
                    <a:lstStyle/>
                    <a:p>
                      <a:pPr algn="ctr">
                        <a:spcAft>
                          <a:spcPts val="0"/>
                        </a:spcAft>
                      </a:pPr>
                      <a:r>
                        <a:rPr lang="en-US" sz="1000" b="1" i="1" dirty="0" err="1">
                          <a:effectLst/>
                          <a:latin typeface="Arial" panose="020B0604020202020204" pitchFamily="34" charset="0"/>
                          <a:ea typeface="Times New Roman" panose="02020603050405020304" pitchFamily="18" charset="0"/>
                          <a:cs typeface="Times New Roman" panose="02020603050405020304" pitchFamily="18" charset="0"/>
                        </a:rPr>
                        <a:t>Ícone</a:t>
                      </a:r>
                      <a:endParaRPr lang="pt-BR"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i="1">
                          <a:effectLst/>
                          <a:latin typeface="Arial" panose="020B0604020202020204" pitchFamily="34" charset="0"/>
                          <a:ea typeface="Times New Roman" panose="02020603050405020304" pitchFamily="18" charset="0"/>
                          <a:cs typeface="Times New Roman" panose="02020603050405020304" pitchFamily="18" charset="0"/>
                        </a:rPr>
                        <a:t>Nome</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b="1" i="1">
                          <a:effectLst/>
                          <a:latin typeface="Arial" panose="020B0604020202020204" pitchFamily="34" charset="0"/>
                          <a:ea typeface="Times New Roman" panose="02020603050405020304" pitchFamily="18" charset="0"/>
                          <a:cs typeface="Times New Roman" panose="02020603050405020304" pitchFamily="18" charset="0"/>
                        </a:rPr>
                        <a:t>Função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69551">
                <a:tc>
                  <a:txBody>
                    <a:bodyPr/>
                    <a:lstStyle/>
                    <a:p>
                      <a:pPr algn="ctr">
                        <a:spcAft>
                          <a:spcPts val="0"/>
                        </a:spcAft>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 </a:t>
                      </a:r>
                      <a:endParaRPr lang="pt-BR" sz="900" dirty="0">
                        <a:effectLst/>
                        <a:latin typeface="Arial" panose="020B0604020202020204" pitchFamily="34" charset="0"/>
                        <a:ea typeface="Times New Roman" panose="02020603050405020304" pitchFamily="18" charset="0"/>
                        <a:cs typeface="Times New Roman" panose="02020603050405020304" pitchFamily="18" charset="0"/>
                      </a:endParaRPr>
                    </a:p>
                    <a:p>
                      <a:pPr algn="ctr">
                        <a:spcAft>
                          <a:spcPts val="0"/>
                        </a:spcAft>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 </a:t>
                      </a:r>
                      <a:endParaRPr lang="pt-BR"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a:effectLst/>
                          <a:highlight>
                            <a:srgbClr val="FFFF00"/>
                          </a:highlight>
                          <a:latin typeface="Arial" panose="020B0604020202020204" pitchFamily="34" charset="0"/>
                          <a:ea typeface="Times New Roman" panose="02020603050405020304" pitchFamily="18" charset="0"/>
                          <a:cs typeface="Times New Roman" panose="02020603050405020304" pitchFamily="18" charset="0"/>
                        </a:rPr>
                        <a:t> </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p>
                      <a:pPr algn="ctr">
                        <a:spcAft>
                          <a:spcPts val="0"/>
                        </a:spcAft>
                      </a:pPr>
                      <a:r>
                        <a:rPr lang="en-US" sz="1100" b="1">
                          <a:effectLst/>
                          <a:latin typeface="Arial" panose="020B0604020202020204" pitchFamily="34" charset="0"/>
                          <a:ea typeface="Times New Roman" panose="02020603050405020304" pitchFamily="18" charset="0"/>
                          <a:cs typeface="Times New Roman" panose="02020603050405020304" pitchFamily="18" charset="0"/>
                        </a:rPr>
                        <a:t>CONTROLE REMOTO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p>
                      <a:pPr algn="ctr">
                        <a:spcAft>
                          <a:spcPts val="0"/>
                        </a:spcAft>
                      </a:pPr>
                      <a:r>
                        <a:rPr lang="en-US" sz="1100">
                          <a:effectLst/>
                          <a:highlight>
                            <a:srgbClr val="FFFF00"/>
                          </a:highlight>
                          <a:latin typeface="Arial" panose="020B0604020202020204" pitchFamily="34" charset="0"/>
                          <a:ea typeface="Times New Roman" panose="02020603050405020304" pitchFamily="18" charset="0"/>
                          <a:cs typeface="Times New Roman" panose="02020603050405020304" pitchFamily="18" charset="0"/>
                        </a:rPr>
                        <a:t> </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pt-BR" sz="1100" noProof="0">
                          <a:effectLst/>
                          <a:latin typeface="Arial" panose="020B0604020202020204" pitchFamily="34" charset="0"/>
                          <a:ea typeface="Times New Roman" panose="02020603050405020304" pitchFamily="18" charset="0"/>
                          <a:cs typeface="Times New Roman" panose="02020603050405020304" pitchFamily="18" charset="0"/>
                        </a:rPr>
                        <a:t> </a:t>
                      </a:r>
                      <a:endParaRPr lang="pt-BR" sz="900" noProof="0">
                        <a:effectLst/>
                        <a:latin typeface="Arial" panose="020B0604020202020204" pitchFamily="34" charset="0"/>
                        <a:ea typeface="Times New Roman" panose="02020603050405020304" pitchFamily="18" charset="0"/>
                        <a:cs typeface="Times New Roman" panose="02020603050405020304" pitchFamily="18" charset="0"/>
                      </a:endParaRPr>
                    </a:p>
                    <a:p>
                      <a:pPr algn="just">
                        <a:spcAft>
                          <a:spcPts val="0"/>
                        </a:spcAft>
                      </a:pPr>
                      <a:r>
                        <a:rPr lang="pt-BR" sz="1100" noProof="0">
                          <a:effectLst/>
                          <a:latin typeface="Arial" panose="020B0604020202020204" pitchFamily="34" charset="0"/>
                          <a:ea typeface="Times New Roman" panose="02020603050405020304" pitchFamily="18" charset="0"/>
                          <a:cs typeface="Times New Roman" panose="02020603050405020304" pitchFamily="18" charset="0"/>
                        </a:rPr>
                        <a:t>O controle remoto está ativado. Isso pode ser Iniciar/Parar Remoto, COM Controle, Sequenciamento integral ou Controle da web.</a:t>
                      </a:r>
                      <a:endParaRPr lang="pt-BR" sz="9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69551">
                <a:tc>
                  <a:txBody>
                    <a:bodyPr/>
                    <a:lstStyle/>
                    <a:p>
                      <a:pPr algn="ctr">
                        <a:spcAft>
                          <a:spcPts val="0"/>
                        </a:spcAft>
                      </a:pPr>
                      <a:r>
                        <a:rPr lang="it-IT" sz="1000" dirty="0">
                          <a:effectLst/>
                          <a:latin typeface="Arial" panose="020B0604020202020204" pitchFamily="34" charset="0"/>
                          <a:ea typeface="Times New Roman" panose="02020603050405020304" pitchFamily="18" charset="0"/>
                          <a:cs typeface="Times New Roman" panose="02020603050405020304" pitchFamily="18" charset="0"/>
                        </a:rPr>
                        <a:t> </a:t>
                      </a:r>
                      <a:endParaRPr lang="pt-BR" sz="900" dirty="0">
                        <a:effectLst/>
                        <a:latin typeface="Arial" panose="020B0604020202020204" pitchFamily="34" charset="0"/>
                        <a:ea typeface="Times New Roman" panose="02020603050405020304" pitchFamily="18" charset="0"/>
                        <a:cs typeface="Times New Roman" panose="02020603050405020304" pitchFamily="18" charset="0"/>
                      </a:endParaRPr>
                    </a:p>
                    <a:p>
                      <a:pPr algn="ctr">
                        <a:spcAft>
                          <a:spcPts val="0"/>
                        </a:spcAft>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 </a:t>
                      </a:r>
                      <a:endParaRPr lang="pt-BR"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effectLst/>
                          <a:latin typeface="Arial" panose="020B0604020202020204" pitchFamily="34" charset="0"/>
                          <a:ea typeface="Times New Roman" panose="02020603050405020304" pitchFamily="18" charset="0"/>
                          <a:cs typeface="Times New Roman" panose="02020603050405020304" pitchFamily="18" charset="0"/>
                        </a:rPr>
                        <a:t> </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p>
                      <a:pPr algn="ctr">
                        <a:spcAft>
                          <a:spcPts val="0"/>
                        </a:spcAft>
                      </a:pPr>
                      <a:r>
                        <a:rPr lang="en-US" sz="1100" b="1">
                          <a:effectLst/>
                          <a:latin typeface="Arial" panose="020B0604020202020204" pitchFamily="34" charset="0"/>
                          <a:ea typeface="Times New Roman" panose="02020603050405020304" pitchFamily="18" charset="0"/>
                          <a:cs typeface="Times New Roman" panose="02020603050405020304" pitchFamily="18" charset="0"/>
                        </a:rPr>
                        <a:t>SERVIÇO REQUISITADO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pt-BR" sz="1000" noProof="0">
                          <a:effectLst/>
                          <a:highlight>
                            <a:srgbClr val="FFFF00"/>
                          </a:highlight>
                          <a:latin typeface="Arial" panose="020B0604020202020204" pitchFamily="34" charset="0"/>
                          <a:ea typeface="Times New Roman" panose="02020603050405020304" pitchFamily="18" charset="0"/>
                          <a:cs typeface="Times New Roman" panose="02020603050405020304" pitchFamily="18" charset="0"/>
                        </a:rPr>
                        <a:t> </a:t>
                      </a:r>
                      <a:endParaRPr lang="pt-BR" sz="900" noProof="0">
                        <a:effectLst/>
                        <a:latin typeface="Arial" panose="020B0604020202020204" pitchFamily="34" charset="0"/>
                        <a:ea typeface="Times New Roman" panose="02020603050405020304" pitchFamily="18" charset="0"/>
                        <a:cs typeface="Times New Roman" panose="02020603050405020304" pitchFamily="18" charset="0"/>
                      </a:endParaRPr>
                    </a:p>
                    <a:p>
                      <a:pPr algn="just">
                        <a:spcAft>
                          <a:spcPts val="0"/>
                        </a:spcAft>
                      </a:pPr>
                      <a:r>
                        <a:rPr lang="pt-BR" sz="1100" noProof="0">
                          <a:effectLst/>
                          <a:latin typeface="Arial" panose="020B0604020202020204" pitchFamily="34" charset="0"/>
                          <a:ea typeface="Times New Roman" panose="02020603050405020304" pitchFamily="18" charset="0"/>
                          <a:cs typeface="Times New Roman" panose="02020603050405020304" pitchFamily="18" charset="0"/>
                        </a:rPr>
                        <a:t>Um lembrete de serviço está próximo ou expirou (ou seja: um filtro de ar ou óleo precisa ser alterado).</a:t>
                      </a:r>
                      <a:endParaRPr lang="pt-BR" sz="9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04326">
                <a:tc>
                  <a:txBody>
                    <a:bodyPr/>
                    <a:lstStyle/>
                    <a:p>
                      <a:pPr algn="just">
                        <a:spcAft>
                          <a:spcPts val="0"/>
                        </a:spcAft>
                      </a:pPr>
                      <a:r>
                        <a:rPr lang="es-VE" sz="1000">
                          <a:effectLst/>
                          <a:highlight>
                            <a:srgbClr val="FFFF00"/>
                          </a:highlight>
                          <a:latin typeface="Arial" panose="020B0604020202020204" pitchFamily="34" charset="0"/>
                          <a:ea typeface="Times New Roman" panose="02020603050405020304" pitchFamily="18" charset="0"/>
                          <a:cs typeface="Times New Roman" panose="02020603050405020304" pitchFamily="18" charset="0"/>
                        </a:rPr>
                        <a:t> </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p>
                      <a:pPr algn="ctr">
                        <a:spcAft>
                          <a:spcPts val="0"/>
                        </a:spcAft>
                      </a:pPr>
                      <a:r>
                        <a:rPr lang="en-US" sz="1000">
                          <a:effectLst/>
                          <a:latin typeface="Arial" panose="020B0604020202020204" pitchFamily="34" charset="0"/>
                          <a:ea typeface="Times New Roman" panose="02020603050405020304" pitchFamily="18" charset="0"/>
                          <a:cs typeface="Times New Roman" panose="02020603050405020304" pitchFamily="18" charset="0"/>
                        </a:rPr>
                        <a:t>      </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effectLst/>
                          <a:latin typeface="Arial" panose="020B0604020202020204" pitchFamily="34" charset="0"/>
                          <a:ea typeface="Times New Roman" panose="02020603050405020304" pitchFamily="18" charset="0"/>
                          <a:cs typeface="Times New Roman" panose="02020603050405020304" pitchFamily="18" charset="0"/>
                        </a:rPr>
                        <a:t> </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p>
                      <a:pPr algn="ctr">
                        <a:spcAft>
                          <a:spcPts val="0"/>
                        </a:spcAft>
                      </a:pPr>
                      <a:r>
                        <a:rPr lang="en-US" sz="1100" b="1">
                          <a:effectLst/>
                          <a:latin typeface="Arial" panose="020B0604020202020204" pitchFamily="34" charset="0"/>
                          <a:ea typeface="Times New Roman" panose="02020603050405020304" pitchFamily="18" charset="0"/>
                          <a:cs typeface="Times New Roman" panose="02020603050405020304" pitchFamily="18" charset="0"/>
                        </a:rPr>
                        <a:t>DESCARREGADO OU CARREGADO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p>
                      <a:pPr algn="ctr">
                        <a:spcAft>
                          <a:spcPts val="0"/>
                        </a:spcAft>
                      </a:pPr>
                      <a:r>
                        <a:rPr lang="en-US" sz="1100" b="1">
                          <a:effectLst/>
                          <a:latin typeface="Arial" panose="020B0604020202020204" pitchFamily="34" charset="0"/>
                          <a:ea typeface="Times New Roman" panose="02020603050405020304" pitchFamily="18" charset="0"/>
                          <a:cs typeface="Times New Roman" panose="02020603050405020304" pitchFamily="18" charset="0"/>
                        </a:rPr>
                        <a:t> </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pt-BR" sz="1000" noProof="0" dirty="0">
                          <a:effectLst/>
                          <a:highlight>
                            <a:srgbClr val="FFFF00"/>
                          </a:highlight>
                          <a:latin typeface="Arial" panose="020B0604020202020204" pitchFamily="34" charset="0"/>
                          <a:ea typeface="Times New Roman" panose="02020603050405020304" pitchFamily="18" charset="0"/>
                          <a:cs typeface="Times New Roman" panose="02020603050405020304" pitchFamily="18" charset="0"/>
                        </a:rPr>
                        <a:t> </a:t>
                      </a:r>
                      <a:endParaRPr lang="pt-BR" sz="900" noProof="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Aft>
                          <a:spcPts val="0"/>
                        </a:spcAft>
                      </a:pPr>
                      <a:r>
                        <a:rPr lang="pt-BR" sz="1100" noProof="0" dirty="0">
                          <a:effectLst/>
                          <a:latin typeface="Arial" panose="020B0604020202020204" pitchFamily="34" charset="0"/>
                          <a:ea typeface="Times New Roman" panose="02020603050405020304" pitchFamily="18" charset="0"/>
                          <a:cs typeface="Times New Roman" panose="02020603050405020304" pitchFamily="18" charset="0"/>
                        </a:rPr>
                        <a:t>O compressor está no estado descarregado.</a:t>
                      </a:r>
                      <a:endParaRPr lang="pt-BR" sz="900" noProof="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Aft>
                          <a:spcPts val="0"/>
                        </a:spcAft>
                      </a:pPr>
                      <a:r>
                        <a:rPr lang="pt-BR" sz="1100" noProof="0" dirty="0">
                          <a:effectLst/>
                          <a:latin typeface="Arial" panose="020B0604020202020204" pitchFamily="34" charset="0"/>
                          <a:ea typeface="Times New Roman" panose="02020603050405020304" pitchFamily="18" charset="0"/>
                          <a:cs typeface="Times New Roman" panose="02020603050405020304" pitchFamily="18" charset="0"/>
                        </a:rPr>
                        <a:t> </a:t>
                      </a:r>
                      <a:endParaRPr lang="pt-BR" sz="900" noProof="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Aft>
                          <a:spcPts val="0"/>
                        </a:spcAft>
                      </a:pPr>
                      <a:r>
                        <a:rPr lang="pt-BR" sz="1100" noProof="0" dirty="0">
                          <a:effectLst/>
                          <a:latin typeface="Arial" panose="020B0604020202020204" pitchFamily="34" charset="0"/>
                          <a:ea typeface="Times New Roman" panose="02020603050405020304" pitchFamily="18" charset="0"/>
                          <a:cs typeface="Times New Roman" panose="02020603050405020304" pitchFamily="18" charset="0"/>
                        </a:rPr>
                        <a:t>O compressor está no estado carregado.</a:t>
                      </a:r>
                      <a:endParaRPr lang="pt-BR" sz="900" noProof="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27" name="Picture 42">
            <a:extLst>
              <a:ext uri="{FF2B5EF4-FFF2-40B4-BE49-F238E27FC236}">
                <a16:creationId xmlns:a16="http://schemas.microsoft.com/office/drawing/2014/main" id="{290D2070-AFA8-8FB9-4637-500971D7C96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737" y="3782213"/>
            <a:ext cx="409575" cy="43815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9">
            <a:extLst>
              <a:ext uri="{FF2B5EF4-FFF2-40B4-BE49-F238E27FC236}">
                <a16:creationId xmlns:a16="http://schemas.microsoft.com/office/drawing/2014/main" id="{3E1FAE44-51D5-3042-B1EE-D4BB2F92BBA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458" y="4503145"/>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a:extLst>
              <a:ext uri="{FF2B5EF4-FFF2-40B4-BE49-F238E27FC236}">
                <a16:creationId xmlns:a16="http://schemas.microsoft.com/office/drawing/2014/main" id="{46CF64F7-85D5-54E0-72E8-9ECAEAEB2E3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259" y="5136449"/>
            <a:ext cx="4191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1">
            <a:extLst>
              <a:ext uri="{FF2B5EF4-FFF2-40B4-BE49-F238E27FC236}">
                <a16:creationId xmlns:a16="http://schemas.microsoft.com/office/drawing/2014/main" id="{A2C1373E-ED5D-E28F-1C47-CE553E75C9D7}"/>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568" y="6976188"/>
            <a:ext cx="428625" cy="42862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2">
            <a:extLst>
              <a:ext uri="{FF2B5EF4-FFF2-40B4-BE49-F238E27FC236}">
                <a16:creationId xmlns:a16="http://schemas.microsoft.com/office/drawing/2014/main" id="{6DFCF9EB-305C-2596-8D15-65A66A648969}"/>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8568" y="7639968"/>
            <a:ext cx="447675" cy="42862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3">
            <a:extLst>
              <a:ext uri="{FF2B5EF4-FFF2-40B4-BE49-F238E27FC236}">
                <a16:creationId xmlns:a16="http://schemas.microsoft.com/office/drawing/2014/main" id="{82166906-EEB1-0B26-E04E-5D85C5FE4A7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899" y="8437455"/>
            <a:ext cx="428625" cy="44767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4">
            <a:extLst>
              <a:ext uri="{FF2B5EF4-FFF2-40B4-BE49-F238E27FC236}">
                <a16:creationId xmlns:a16="http://schemas.microsoft.com/office/drawing/2014/main" id="{08BAC80B-1460-3A65-2D7F-3B313A59A9BB}"/>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1854" y="8424168"/>
            <a:ext cx="485775" cy="447675"/>
          </a:xfrm>
          <a:prstGeom prst="rect">
            <a:avLst/>
          </a:prstGeom>
          <a:noFill/>
          <a:extLst>
            <a:ext uri="{909E8E84-426E-40DD-AFC4-6F175D3DCCD1}">
              <a14:hiddenFill xmlns:a14="http://schemas.microsoft.com/office/drawing/2010/main">
                <a:solidFill>
                  <a:srgbClr val="FFFFFF"/>
                </a:solidFill>
              </a14:hiddenFill>
            </a:ext>
          </a:extLst>
        </p:spPr>
      </p:pic>
      <p:pic>
        <p:nvPicPr>
          <p:cNvPr id="36" name="Imagem 35">
            <a:extLst>
              <a:ext uri="{FF2B5EF4-FFF2-40B4-BE49-F238E27FC236}">
                <a16:creationId xmlns:a16="http://schemas.microsoft.com/office/drawing/2014/main" id="{C7E5FB0E-EA91-451C-7B89-7833F7E8440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43671"/>
            <a:ext cx="7583201" cy="859247"/>
          </a:xfrm>
          <a:prstGeom prst="rect">
            <a:avLst/>
          </a:prstGeom>
        </p:spPr>
      </p:pic>
      <p:grpSp>
        <p:nvGrpSpPr>
          <p:cNvPr id="7" name="Group 8">
            <a:extLst>
              <a:ext uri="{FF2B5EF4-FFF2-40B4-BE49-F238E27FC236}">
                <a16:creationId xmlns:a16="http://schemas.microsoft.com/office/drawing/2014/main" id="{D775C10A-A056-8FF9-80F5-8A5AD5D6F30F}"/>
              </a:ext>
            </a:extLst>
          </p:cNvPr>
          <p:cNvGrpSpPr/>
          <p:nvPr/>
        </p:nvGrpSpPr>
        <p:grpSpPr>
          <a:xfrm>
            <a:off x="1" y="10514133"/>
            <a:ext cx="7556500" cy="179269"/>
            <a:chOff x="0" y="0"/>
            <a:chExt cx="3047987" cy="131886"/>
          </a:xfrm>
        </p:grpSpPr>
        <p:sp>
          <p:nvSpPr>
            <p:cNvPr id="8" name="Freeform 9">
              <a:extLst>
                <a:ext uri="{FF2B5EF4-FFF2-40B4-BE49-F238E27FC236}">
                  <a16:creationId xmlns:a16="http://schemas.microsoft.com/office/drawing/2014/main" id="{474D2EF2-3D05-9374-4D60-CF81EEF5AECB}"/>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9" name="TextBox 10">
              <a:extLst>
                <a:ext uri="{FF2B5EF4-FFF2-40B4-BE49-F238E27FC236}">
                  <a16:creationId xmlns:a16="http://schemas.microsoft.com/office/drawing/2014/main" id="{6CB41C80-DA38-FD09-099F-8A9F0E9E401D}"/>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73730" y="9864664"/>
            <a:ext cx="1845590" cy="699660"/>
          </a:xfrm>
          <a:custGeom>
            <a:avLst/>
            <a:gdLst/>
            <a:ahLst/>
            <a:cxnLst/>
            <a:rect l="l" t="t" r="r" b="b"/>
            <a:pathLst>
              <a:path w="1845590" h="699660">
                <a:moveTo>
                  <a:pt x="0" y="0"/>
                </a:moveTo>
                <a:lnTo>
                  <a:pt x="1845590" y="0"/>
                </a:lnTo>
                <a:lnTo>
                  <a:pt x="1845590" y="699660"/>
                </a:lnTo>
                <a:lnTo>
                  <a:pt x="0" y="699660"/>
                </a:lnTo>
                <a:lnTo>
                  <a:pt x="0" y="0"/>
                </a:lnTo>
                <a:close/>
              </a:path>
            </a:pathLst>
          </a:custGeom>
          <a:blipFill>
            <a:blip r:embed="rId2"/>
            <a:stretch>
              <a:fillRect/>
            </a:stretch>
          </a:blipFill>
        </p:spPr>
      </p:sp>
      <p:grpSp>
        <p:nvGrpSpPr>
          <p:cNvPr id="13" name="Group 13"/>
          <p:cNvGrpSpPr/>
          <p:nvPr/>
        </p:nvGrpSpPr>
        <p:grpSpPr>
          <a:xfrm>
            <a:off x="665187" y="1389498"/>
            <a:ext cx="343043" cy="171521"/>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Freeform 16"/>
          <p:cNvSpPr/>
          <p:nvPr/>
        </p:nvSpPr>
        <p:spPr>
          <a:xfrm>
            <a:off x="4324011" y="1824559"/>
            <a:ext cx="2694461" cy="1913544"/>
          </a:xfrm>
          <a:custGeom>
            <a:avLst/>
            <a:gdLst/>
            <a:ahLst/>
            <a:cxnLst/>
            <a:rect l="l" t="t" r="r" b="b"/>
            <a:pathLst>
              <a:path w="2694461" h="1913544">
                <a:moveTo>
                  <a:pt x="0" y="0"/>
                </a:moveTo>
                <a:lnTo>
                  <a:pt x="2694461" y="0"/>
                </a:lnTo>
                <a:lnTo>
                  <a:pt x="2694461" y="1913544"/>
                </a:lnTo>
                <a:lnTo>
                  <a:pt x="0" y="1913544"/>
                </a:lnTo>
                <a:lnTo>
                  <a:pt x="0" y="0"/>
                </a:lnTo>
                <a:close/>
              </a:path>
            </a:pathLst>
          </a:custGeom>
          <a:blipFill>
            <a:blip r:embed="rId3"/>
            <a:stretch>
              <a:fillRect/>
            </a:stretch>
          </a:blipFill>
        </p:spPr>
      </p:sp>
      <p:sp>
        <p:nvSpPr>
          <p:cNvPr id="17" name="Freeform 17"/>
          <p:cNvSpPr/>
          <p:nvPr/>
        </p:nvSpPr>
        <p:spPr>
          <a:xfrm>
            <a:off x="621476" y="4545468"/>
            <a:ext cx="2317910" cy="1880030"/>
          </a:xfrm>
          <a:custGeom>
            <a:avLst/>
            <a:gdLst/>
            <a:ahLst/>
            <a:cxnLst/>
            <a:rect l="l" t="t" r="r" b="b"/>
            <a:pathLst>
              <a:path w="2317910" h="1880030">
                <a:moveTo>
                  <a:pt x="0" y="0"/>
                </a:moveTo>
                <a:lnTo>
                  <a:pt x="2317910" y="0"/>
                </a:lnTo>
                <a:lnTo>
                  <a:pt x="2317910" y="1880030"/>
                </a:lnTo>
                <a:lnTo>
                  <a:pt x="0" y="1880030"/>
                </a:lnTo>
                <a:lnTo>
                  <a:pt x="0" y="0"/>
                </a:lnTo>
                <a:close/>
              </a:path>
            </a:pathLst>
          </a:custGeom>
          <a:blipFill>
            <a:blip r:embed="rId4"/>
            <a:stretch>
              <a:fillRect/>
            </a:stretch>
          </a:blipFill>
        </p:spPr>
      </p:sp>
      <p:sp>
        <p:nvSpPr>
          <p:cNvPr id="18" name="TextBox 18"/>
          <p:cNvSpPr txBox="1"/>
          <p:nvPr/>
        </p:nvSpPr>
        <p:spPr>
          <a:xfrm>
            <a:off x="1096525" y="1340638"/>
            <a:ext cx="5921947" cy="240662"/>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CONTADORES</a:t>
            </a:r>
          </a:p>
        </p:txBody>
      </p:sp>
      <p:sp>
        <p:nvSpPr>
          <p:cNvPr id="19" name="TextBox 19"/>
          <p:cNvSpPr txBox="1"/>
          <p:nvPr/>
        </p:nvSpPr>
        <p:spPr>
          <a:xfrm>
            <a:off x="621476" y="1795986"/>
            <a:ext cx="3436020" cy="2445991"/>
          </a:xfrm>
          <a:prstGeom prst="rect">
            <a:avLst/>
          </a:prstGeom>
        </p:spPr>
        <p:txBody>
          <a:bodyPr lIns="0" tIns="0" rIns="0" bIns="0" rtlCol="0" anchor="t">
            <a:spAutoFit/>
          </a:bodyPr>
          <a:lstStyle/>
          <a:p>
            <a:pPr algn="just">
              <a:lnSpc>
                <a:spcPts val="1552"/>
              </a:lnSpc>
            </a:pPr>
            <a:r>
              <a:rPr lang="en-US" sz="1108">
                <a:solidFill>
                  <a:srgbClr val="000000"/>
                </a:solidFill>
                <a:latin typeface="Montserrat"/>
                <a:ea typeface="Montserrat"/>
                <a:cs typeface="Montserrat"/>
                <a:sym typeface="Montserrat"/>
              </a:rPr>
              <a:t>O controlador inclui contadores que fornecerão uma visão geral fácil e rápida da carga do compressor, fornecendo o número de horas com o Power On, Compressor funcionando e Compressor carregado. </a:t>
            </a:r>
          </a:p>
          <a:p>
            <a:pPr algn="just">
              <a:lnSpc>
                <a:spcPts val="1552"/>
              </a:lnSpc>
            </a:pPr>
            <a:r>
              <a:rPr lang="en-US" sz="1108">
                <a:solidFill>
                  <a:srgbClr val="000000"/>
                </a:solidFill>
                <a:latin typeface="Montserrat"/>
                <a:ea typeface="Montserrat"/>
                <a:cs typeface="Montserrat"/>
                <a:sym typeface="Montserrat"/>
              </a:rPr>
              <a:t>Esses dois últimos parâmetros são muito importantes para entender a eficiência de funcionamento do Sistema de ar comprimido.</a:t>
            </a:r>
          </a:p>
          <a:p>
            <a:pPr algn="just">
              <a:lnSpc>
                <a:spcPts val="1552"/>
              </a:lnSpc>
            </a:pPr>
            <a:r>
              <a:rPr lang="en-US" sz="1108">
                <a:solidFill>
                  <a:srgbClr val="000000"/>
                </a:solidFill>
                <a:latin typeface="Montserrat"/>
                <a:ea typeface="Montserrat"/>
                <a:cs typeface="Montserrat"/>
                <a:sym typeface="Montserrat"/>
              </a:rPr>
              <a:t> </a:t>
            </a:r>
          </a:p>
          <a:p>
            <a:pPr algn="just">
              <a:lnSpc>
                <a:spcPts val="1552"/>
              </a:lnSpc>
            </a:pPr>
            <a:r>
              <a:rPr lang="en-US" sz="1108">
                <a:solidFill>
                  <a:srgbClr val="000000"/>
                </a:solidFill>
                <a:latin typeface="Montserrat"/>
                <a:ea typeface="Montserrat"/>
                <a:cs typeface="Montserrat"/>
                <a:sym typeface="Montserrat"/>
              </a:rPr>
              <a:t>Também é mostrado um contador para as partidas.</a:t>
            </a:r>
          </a:p>
          <a:p>
            <a:pPr algn="just">
              <a:lnSpc>
                <a:spcPts val="1552"/>
              </a:lnSpc>
            </a:pPr>
            <a:endParaRPr lang="en-US" sz="1108">
              <a:solidFill>
                <a:srgbClr val="000000"/>
              </a:solidFill>
              <a:latin typeface="Montserrat"/>
              <a:ea typeface="Montserrat"/>
              <a:cs typeface="Montserrat"/>
              <a:sym typeface="Montserrat"/>
            </a:endParaRPr>
          </a:p>
        </p:txBody>
      </p:sp>
      <p:sp>
        <p:nvSpPr>
          <p:cNvPr id="20" name="TextBox 20"/>
          <p:cNvSpPr txBox="1"/>
          <p:nvPr/>
        </p:nvSpPr>
        <p:spPr>
          <a:xfrm>
            <a:off x="3051998" y="4516893"/>
            <a:ext cx="5921947" cy="240662"/>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ACOMPANHAMENTO DE EVENTOS</a:t>
            </a:r>
          </a:p>
        </p:txBody>
      </p:sp>
      <p:sp>
        <p:nvSpPr>
          <p:cNvPr id="21" name="TextBox 21"/>
          <p:cNvSpPr txBox="1"/>
          <p:nvPr/>
        </p:nvSpPr>
        <p:spPr>
          <a:xfrm>
            <a:off x="3051996" y="4825659"/>
            <a:ext cx="3966474" cy="2856359"/>
          </a:xfrm>
          <a:prstGeom prst="rect">
            <a:avLst/>
          </a:prstGeom>
        </p:spPr>
        <p:txBody>
          <a:bodyPr lIns="0" tIns="0" rIns="0" bIns="0" rtlCol="0" anchor="t">
            <a:spAutoFit/>
          </a:bodyPr>
          <a:lstStyle/>
          <a:p>
            <a:pPr algn="just">
              <a:lnSpc>
                <a:spcPts val="1552"/>
              </a:lnSpc>
            </a:pPr>
            <a:r>
              <a:rPr lang="en-US" sz="1108">
                <a:solidFill>
                  <a:srgbClr val="000000"/>
                </a:solidFill>
                <a:latin typeface="Montserrat"/>
                <a:ea typeface="Montserrat"/>
                <a:cs typeface="Montserrat"/>
                <a:sym typeface="Montserrat"/>
              </a:rPr>
              <a:t>O registro de eventos detalha os últimos 250 "eventos" na ordem em que aconteceram. Isso permite que um operador ou técnico visualize e diagnostique rapidamente a sequência de eventos que causou o registro de uma ocorrência. </a:t>
            </a:r>
          </a:p>
          <a:p>
            <a:pPr algn="just">
              <a:lnSpc>
                <a:spcPts val="1552"/>
              </a:lnSpc>
            </a:pPr>
            <a:endParaRPr lang="en-US" sz="1108">
              <a:solidFill>
                <a:srgbClr val="000000"/>
              </a:solidFill>
              <a:latin typeface="Montserrat"/>
              <a:ea typeface="Montserrat"/>
              <a:cs typeface="Montserrat"/>
              <a:sym typeface="Montserrat"/>
            </a:endParaRPr>
          </a:p>
          <a:p>
            <a:pPr algn="just">
              <a:lnSpc>
                <a:spcPts val="1552"/>
              </a:lnSpc>
            </a:pPr>
            <a:r>
              <a:rPr lang="en-US" sz="1108">
                <a:solidFill>
                  <a:srgbClr val="000000"/>
                </a:solidFill>
                <a:latin typeface="Montserrat"/>
                <a:ea typeface="Montserrat"/>
                <a:cs typeface="Montserrat"/>
                <a:sym typeface="Montserrat"/>
              </a:rPr>
              <a:t>Um "evento" é definido como qualquer alarme, desarme, mudança de ponto de ajuste ou entrada de tecla de comando da interface de usuário do operador. Cada "evento" tem um carimbo de hora e data associado para permitir um rastreamento preciso. Notificação de e-mail sobre os eventos está disponível como uma opção.</a:t>
            </a:r>
          </a:p>
          <a:p>
            <a:pPr algn="just">
              <a:lnSpc>
                <a:spcPts val="1552"/>
              </a:lnSpc>
            </a:pPr>
            <a:endParaRPr lang="en-US" sz="1108">
              <a:solidFill>
                <a:srgbClr val="000000"/>
              </a:solidFill>
              <a:latin typeface="Montserrat"/>
              <a:ea typeface="Montserrat"/>
              <a:cs typeface="Montserrat"/>
              <a:sym typeface="Montserrat"/>
            </a:endParaRPr>
          </a:p>
        </p:txBody>
      </p:sp>
      <p:sp>
        <p:nvSpPr>
          <p:cNvPr id="22" name="TextBox 22"/>
          <p:cNvSpPr txBox="1"/>
          <p:nvPr/>
        </p:nvSpPr>
        <p:spPr>
          <a:xfrm>
            <a:off x="581503" y="7731192"/>
            <a:ext cx="6396994" cy="1625253"/>
          </a:xfrm>
          <a:prstGeom prst="rect">
            <a:avLst/>
          </a:prstGeom>
        </p:spPr>
        <p:txBody>
          <a:bodyPr lIns="0" tIns="0" rIns="0" bIns="0" rtlCol="0" anchor="t">
            <a:spAutoFit/>
          </a:bodyPr>
          <a:lstStyle/>
          <a:p>
            <a:pPr algn="just">
              <a:lnSpc>
                <a:spcPts val="1552"/>
              </a:lnSpc>
            </a:pPr>
            <a:endParaRPr/>
          </a:p>
          <a:p>
            <a:pPr algn="just">
              <a:lnSpc>
                <a:spcPts val="1552"/>
              </a:lnSpc>
            </a:pPr>
            <a:r>
              <a:rPr lang="en-US" sz="1108">
                <a:solidFill>
                  <a:srgbClr val="000000"/>
                </a:solidFill>
                <a:latin typeface="Montserrat"/>
                <a:ea typeface="Montserrat"/>
                <a:cs typeface="Montserrat"/>
                <a:sym typeface="Montserrat"/>
              </a:rPr>
              <a:t>Além disso, uma pasta de histórico de viagens está disponível, onde as últimas 15 viagens experimentadas nos compressores são registradas e sequenciadas da mais nova para a mais antiga. A informação exibida é o nome da viagem, hora e data. </a:t>
            </a:r>
          </a:p>
          <a:p>
            <a:pPr algn="just">
              <a:lnSpc>
                <a:spcPts val="1552"/>
              </a:lnSpc>
            </a:pPr>
            <a:r>
              <a:rPr lang="en-US" sz="1108">
                <a:solidFill>
                  <a:srgbClr val="000000"/>
                </a:solidFill>
                <a:latin typeface="Montserrat"/>
                <a:ea typeface="Montserrat"/>
                <a:cs typeface="Montserrat"/>
                <a:sym typeface="Montserrat"/>
              </a:rPr>
              <a:t> </a:t>
            </a:r>
          </a:p>
          <a:p>
            <a:pPr algn="just">
              <a:lnSpc>
                <a:spcPts val="1552"/>
              </a:lnSpc>
            </a:pPr>
            <a:r>
              <a:rPr lang="en-US" sz="1108">
                <a:solidFill>
                  <a:srgbClr val="000000"/>
                </a:solidFill>
                <a:latin typeface="Montserrat"/>
                <a:ea typeface="Montserrat"/>
                <a:cs typeface="Montserrat"/>
                <a:sym typeface="Montserrat"/>
              </a:rPr>
              <a:t>O Histórico de viagens também registra os dados do compressor no momento da viagem para auxiliar no diagnóstico e na solução de problemas. </a:t>
            </a:r>
          </a:p>
          <a:p>
            <a:pPr algn="just">
              <a:lnSpc>
                <a:spcPts val="1552"/>
              </a:lnSpc>
            </a:pPr>
            <a:endParaRPr lang="en-US" sz="1108">
              <a:solidFill>
                <a:srgbClr val="000000"/>
              </a:solidFill>
              <a:latin typeface="Montserrat"/>
              <a:ea typeface="Montserrat"/>
              <a:cs typeface="Montserrat"/>
              <a:sym typeface="Montserrat"/>
            </a:endParaRPr>
          </a:p>
        </p:txBody>
      </p:sp>
      <p:grpSp>
        <p:nvGrpSpPr>
          <p:cNvPr id="27" name="Group 8">
            <a:extLst>
              <a:ext uri="{FF2B5EF4-FFF2-40B4-BE49-F238E27FC236}">
                <a16:creationId xmlns:a16="http://schemas.microsoft.com/office/drawing/2014/main" id="{6DAE8A78-BB56-3C60-0EE1-8D54EF55BFEB}"/>
              </a:ext>
            </a:extLst>
          </p:cNvPr>
          <p:cNvGrpSpPr/>
          <p:nvPr/>
        </p:nvGrpSpPr>
        <p:grpSpPr>
          <a:xfrm>
            <a:off x="26701" y="10531095"/>
            <a:ext cx="7556500" cy="231978"/>
            <a:chOff x="0" y="0"/>
            <a:chExt cx="3047987" cy="131886"/>
          </a:xfrm>
        </p:grpSpPr>
        <p:sp>
          <p:nvSpPr>
            <p:cNvPr id="28" name="Freeform 9">
              <a:extLst>
                <a:ext uri="{FF2B5EF4-FFF2-40B4-BE49-F238E27FC236}">
                  <a16:creationId xmlns:a16="http://schemas.microsoft.com/office/drawing/2014/main" id="{2FBC7BF7-1670-3C7F-3FF7-629B808018C5}"/>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9" name="TextBox 10">
              <a:extLst>
                <a:ext uri="{FF2B5EF4-FFF2-40B4-BE49-F238E27FC236}">
                  <a16:creationId xmlns:a16="http://schemas.microsoft.com/office/drawing/2014/main" id="{F6709D28-1059-4B99-2692-AAA57852C461}"/>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30" name="Imagem 29">
            <a:extLst>
              <a:ext uri="{FF2B5EF4-FFF2-40B4-BE49-F238E27FC236}">
                <a16:creationId xmlns:a16="http://schemas.microsoft.com/office/drawing/2014/main" id="{D99160ED-5F48-218E-458D-BE935A5CD3D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202" y="-42153"/>
            <a:ext cx="7586702" cy="85924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251158" y="9937097"/>
            <a:ext cx="1845590" cy="699660"/>
          </a:xfrm>
          <a:custGeom>
            <a:avLst/>
            <a:gdLst/>
            <a:ahLst/>
            <a:cxnLst/>
            <a:rect l="l" t="t" r="r" b="b"/>
            <a:pathLst>
              <a:path w="1845590" h="699660">
                <a:moveTo>
                  <a:pt x="0" y="0"/>
                </a:moveTo>
                <a:lnTo>
                  <a:pt x="1845590" y="0"/>
                </a:lnTo>
                <a:lnTo>
                  <a:pt x="1845590" y="699660"/>
                </a:lnTo>
                <a:lnTo>
                  <a:pt x="0" y="699660"/>
                </a:lnTo>
                <a:lnTo>
                  <a:pt x="0" y="0"/>
                </a:lnTo>
                <a:close/>
              </a:path>
            </a:pathLst>
          </a:custGeom>
          <a:blipFill>
            <a:blip r:embed="rId2"/>
            <a:stretch>
              <a:fillRect/>
            </a:stretch>
          </a:blipFill>
        </p:spPr>
      </p:sp>
      <p:grpSp>
        <p:nvGrpSpPr>
          <p:cNvPr id="13" name="Group 13"/>
          <p:cNvGrpSpPr/>
          <p:nvPr/>
        </p:nvGrpSpPr>
        <p:grpSpPr>
          <a:xfrm>
            <a:off x="652519" y="749343"/>
            <a:ext cx="343043" cy="171521"/>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1096519" y="705098"/>
            <a:ext cx="5921947" cy="240662"/>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SEQUENCIAMENTO INTEGRAL</a:t>
            </a:r>
          </a:p>
        </p:txBody>
      </p:sp>
      <p:sp>
        <p:nvSpPr>
          <p:cNvPr id="17" name="TextBox 17"/>
          <p:cNvSpPr txBox="1"/>
          <p:nvPr/>
        </p:nvSpPr>
        <p:spPr>
          <a:xfrm>
            <a:off x="652520" y="800533"/>
            <a:ext cx="6427015" cy="3677097"/>
          </a:xfrm>
          <a:prstGeom prst="rect">
            <a:avLst/>
          </a:prstGeom>
        </p:spPr>
        <p:txBody>
          <a:bodyPr wrap="square" lIns="0" tIns="0" rIns="0" bIns="0" rtlCol="0" anchor="t">
            <a:spAutoFit/>
          </a:bodyPr>
          <a:lstStyle/>
          <a:p>
            <a:pPr algn="just">
              <a:lnSpc>
                <a:spcPts val="1552"/>
              </a:lnSpc>
            </a:pPr>
            <a:endParaRPr/>
          </a:p>
          <a:p>
            <a:pPr algn="just">
              <a:lnSpc>
                <a:spcPts val="1552"/>
              </a:lnSpc>
            </a:pPr>
            <a:r>
              <a:rPr lang="en-US" sz="1108">
                <a:solidFill>
                  <a:srgbClr val="000000"/>
                </a:solidFill>
                <a:latin typeface="Montserrat"/>
                <a:ea typeface="Montserrat"/>
                <a:cs typeface="Montserrat"/>
                <a:sym typeface="Montserrat"/>
              </a:rPr>
              <a:t>Este recurso permite que o compressor seja conectado em rede com até três compressores adicionais (velocidade fixa ou variável), para manter uma pressão do sistema estável carregando e descarregando os compressores conforme necessário. </a:t>
            </a:r>
          </a:p>
          <a:p>
            <a:pPr algn="just">
              <a:lnSpc>
                <a:spcPts val="1552"/>
              </a:lnSpc>
            </a:pPr>
            <a:r>
              <a:rPr lang="en-US" sz="1108">
                <a:solidFill>
                  <a:srgbClr val="000000"/>
                </a:solidFill>
                <a:latin typeface="Montserrat"/>
                <a:ea typeface="Montserrat"/>
                <a:cs typeface="Montserrat"/>
                <a:sym typeface="Montserrat"/>
              </a:rPr>
              <a:t> </a:t>
            </a:r>
          </a:p>
          <a:p>
            <a:pPr algn="just">
              <a:lnSpc>
                <a:spcPts val="1552"/>
              </a:lnSpc>
            </a:pPr>
            <a:r>
              <a:rPr lang="en-US" sz="1108">
                <a:solidFill>
                  <a:srgbClr val="000000"/>
                </a:solidFill>
                <a:latin typeface="Montserrat"/>
                <a:ea typeface="Montserrat"/>
                <a:cs typeface="Montserrat"/>
                <a:sym typeface="Montserrat"/>
              </a:rPr>
              <a:t>O Sequenciamento integral não requer nenhum hardware adicional além de uma conexão serial de dois fios encadeada entre todos os compressores do sistema. </a:t>
            </a:r>
          </a:p>
          <a:p>
            <a:pPr algn="just">
              <a:lnSpc>
                <a:spcPts val="1552"/>
              </a:lnSpc>
            </a:pPr>
            <a:r>
              <a:rPr lang="en-US" sz="1108">
                <a:solidFill>
                  <a:srgbClr val="000000"/>
                </a:solidFill>
                <a:latin typeface="Montserrat"/>
                <a:ea typeface="Montserrat"/>
                <a:cs typeface="Montserrat"/>
                <a:sym typeface="Montserrat"/>
              </a:rPr>
              <a:t> </a:t>
            </a:r>
          </a:p>
          <a:p>
            <a:pPr algn="just">
              <a:lnSpc>
                <a:spcPts val="1552"/>
              </a:lnSpc>
            </a:pPr>
            <a:r>
              <a:rPr lang="en-US" sz="1108">
                <a:solidFill>
                  <a:srgbClr val="000000"/>
                </a:solidFill>
                <a:latin typeface="Montserrat"/>
                <a:ea typeface="Montserrat"/>
                <a:cs typeface="Montserrat"/>
                <a:sym typeface="Montserrat"/>
              </a:rPr>
              <a:t>Os parâmetros que podem ser controlados por este recurso são Pressão de carga e descarga de cada compressor, pressão alvo do sistema, intervalo de atraso de início, amortecimento (tempo de resposta à mudança de pressão no sistema), número de compressores e sequência usada, diferentes níveis de prioridade para compressores e intervalo de rotação. </a:t>
            </a:r>
          </a:p>
          <a:p>
            <a:pPr algn="just">
              <a:lnSpc>
                <a:spcPts val="1552"/>
              </a:lnSpc>
            </a:pPr>
            <a:r>
              <a:rPr lang="en-US" sz="1108">
                <a:solidFill>
                  <a:srgbClr val="000000"/>
                </a:solidFill>
                <a:latin typeface="Montserrat"/>
                <a:ea typeface="Montserrat"/>
                <a:cs typeface="Montserrat"/>
                <a:sym typeface="Montserrat"/>
              </a:rPr>
              <a:t> </a:t>
            </a:r>
          </a:p>
          <a:p>
            <a:pPr algn="just">
              <a:lnSpc>
                <a:spcPts val="1552"/>
              </a:lnSpc>
            </a:pPr>
            <a:r>
              <a:rPr lang="en-US" sz="1108">
                <a:solidFill>
                  <a:srgbClr val="000000"/>
                </a:solidFill>
                <a:latin typeface="Montserrat"/>
                <a:ea typeface="Montserrat"/>
                <a:cs typeface="Montserrat"/>
                <a:sym typeface="Montserrat"/>
              </a:rPr>
              <a:t>Parâmetros, avisos e viagens visualizados e ajustáveis.</a:t>
            </a:r>
          </a:p>
          <a:p>
            <a:pPr algn="just">
              <a:lnSpc>
                <a:spcPts val="1552"/>
              </a:lnSpc>
            </a:pPr>
            <a:r>
              <a:rPr lang="en-US" sz="1108">
                <a:solidFill>
                  <a:srgbClr val="000000"/>
                </a:solidFill>
                <a:latin typeface="Montserrat"/>
                <a:ea typeface="Montserrat"/>
                <a:cs typeface="Montserrat"/>
                <a:sym typeface="Montserrat"/>
              </a:rPr>
              <a:t>Os seguintes parâmetros operacionais serão monitorados e/ou exibidos por meio do Controlador Xe:</a:t>
            </a:r>
          </a:p>
          <a:p>
            <a:pPr algn="just">
              <a:lnSpc>
                <a:spcPts val="1552"/>
              </a:lnSpc>
            </a:pPr>
            <a:endParaRPr lang="en-US" sz="1108">
              <a:solidFill>
                <a:srgbClr val="000000"/>
              </a:solidFill>
              <a:latin typeface="Montserrat"/>
              <a:ea typeface="Montserrat"/>
              <a:cs typeface="Montserrat"/>
              <a:sym typeface="Montserrat"/>
            </a:endParaRPr>
          </a:p>
        </p:txBody>
      </p:sp>
      <p:sp>
        <p:nvSpPr>
          <p:cNvPr id="19" name="TextBox 19"/>
          <p:cNvSpPr txBox="1"/>
          <p:nvPr/>
        </p:nvSpPr>
        <p:spPr>
          <a:xfrm>
            <a:off x="2091429" y="10059765"/>
            <a:ext cx="6597754" cy="599331"/>
          </a:xfrm>
          <a:prstGeom prst="rect">
            <a:avLst/>
          </a:prstGeom>
        </p:spPr>
        <p:txBody>
          <a:bodyPr lIns="0" tIns="0" rIns="0" bIns="0" rtlCol="0" anchor="t">
            <a:spAutoFit/>
          </a:bodyPr>
          <a:lstStyle/>
          <a:p>
            <a:pPr algn="just">
              <a:lnSpc>
                <a:spcPts val="1552"/>
              </a:lnSpc>
            </a:pPr>
            <a:r>
              <a:rPr lang="en-US" sz="1108">
                <a:solidFill>
                  <a:srgbClr val="000000"/>
                </a:solidFill>
                <a:latin typeface="Montserrat"/>
                <a:ea typeface="Montserrat"/>
                <a:cs typeface="Montserrat"/>
                <a:sym typeface="Montserrat"/>
              </a:rPr>
              <a:t>Confira no link abaixo todos os recursos e benefícios do Controlador Xe</a:t>
            </a:r>
          </a:p>
          <a:p>
            <a:pPr algn="just">
              <a:lnSpc>
                <a:spcPts val="1552"/>
              </a:lnSpc>
            </a:pPr>
            <a:r>
              <a:rPr lang="en-US" sz="1108">
                <a:solidFill>
                  <a:srgbClr val="000000"/>
                </a:solidFill>
                <a:latin typeface="Montserrat"/>
                <a:ea typeface="Montserrat"/>
                <a:cs typeface="Montserrat"/>
                <a:sym typeface="Montserrat"/>
              </a:rPr>
              <a:t> </a:t>
            </a:r>
            <a:r>
              <a:rPr lang="en-US" sz="1108" u="sng">
                <a:solidFill>
                  <a:srgbClr val="000000"/>
                </a:solidFill>
                <a:latin typeface="Montserrat"/>
                <a:ea typeface="Montserrat"/>
                <a:cs typeface="Montserrat"/>
                <a:sym typeface="Montserrat"/>
                <a:hlinkClick r:id="rId3" tooltip="http://www.ingersollrandproducts.com/_flash/controls/R4948_Manhattan_041_WEB.html"/>
              </a:rPr>
              <a:t>Tour do produto do controlador Xe</a:t>
            </a:r>
          </a:p>
          <a:p>
            <a:pPr algn="just">
              <a:lnSpc>
                <a:spcPts val="1552"/>
              </a:lnSpc>
            </a:pPr>
            <a:endParaRPr lang="en-US" sz="1108" u="sng">
              <a:solidFill>
                <a:srgbClr val="000000"/>
              </a:solidFill>
              <a:latin typeface="Montserrat"/>
              <a:ea typeface="Montserrat"/>
              <a:cs typeface="Montserrat"/>
              <a:sym typeface="Montserrat"/>
              <a:hlinkClick r:id="rId3" tooltip="http://www.ingersollrandproducts.com/_flash/controls/R4948_Manhattan_041_WEB.html"/>
            </a:endParaRPr>
          </a:p>
        </p:txBody>
      </p:sp>
      <p:graphicFrame>
        <p:nvGraphicFramePr>
          <p:cNvPr id="23" name="Tabela 22">
            <a:extLst>
              <a:ext uri="{FF2B5EF4-FFF2-40B4-BE49-F238E27FC236}">
                <a16:creationId xmlns:a16="http://schemas.microsoft.com/office/drawing/2014/main" id="{8ED5D8B0-0E11-267F-2BD4-9AF8F557B30E}"/>
              </a:ext>
            </a:extLst>
          </p:cNvPr>
          <p:cNvGraphicFramePr>
            <a:graphicFrameLocks noGrp="1"/>
          </p:cNvGraphicFramePr>
          <p:nvPr>
            <p:extLst>
              <p:ext uri="{D42A27DB-BD31-4B8C-83A1-F6EECF244321}">
                <p14:modId xmlns:p14="http://schemas.microsoft.com/office/powerpoint/2010/main" val="1379632541"/>
              </p:ext>
            </p:extLst>
          </p:nvPr>
        </p:nvGraphicFramePr>
        <p:xfrm>
          <a:off x="670741" y="4315854"/>
          <a:ext cx="6400800" cy="4075130"/>
        </p:xfrm>
        <a:graphic>
          <a:graphicData uri="http://schemas.openxmlformats.org/drawingml/2006/table">
            <a:tbl>
              <a:tblPr firstRow="1" firstCol="1" bandRow="1"/>
              <a:tblGrid>
                <a:gridCol w="32004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tblGrid>
              <a:tr h="0">
                <a:tc>
                  <a:txBody>
                    <a:bodyPr/>
                    <a:lstStyle/>
                    <a:p>
                      <a:pPr>
                        <a:spcAft>
                          <a:spcPts val="0"/>
                        </a:spcAft>
                      </a:pPr>
                      <a:r>
                        <a:rPr lang="en-US" sz="1000" b="1">
                          <a:effectLst/>
                          <a:latin typeface="Arial" panose="020B0604020202020204" pitchFamily="34" charset="0"/>
                          <a:ea typeface="Times New Roman" panose="02020603050405020304" pitchFamily="18" charset="0"/>
                          <a:cs typeface="Arial" panose="020B0604020202020204" pitchFamily="34" charset="0"/>
                        </a:rPr>
                        <a:t>Parâmetros monitorados</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b="1">
                          <a:effectLst/>
                          <a:latin typeface="Arial" panose="020B0604020202020204" pitchFamily="34" charset="0"/>
                          <a:ea typeface="Times New Roman" panose="02020603050405020304" pitchFamily="18" charset="0"/>
                          <a:cs typeface="Arial" panose="020B0604020202020204" pitchFamily="34" charset="0"/>
                        </a:rPr>
                        <a:t>Parâmetros operacionais ajustáveis</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spcAft>
                          <a:spcPts val="0"/>
                        </a:spcAft>
                      </a:pPr>
                      <a:r>
                        <a:rPr lang="es-VE" sz="900">
                          <a:effectLst/>
                          <a:latin typeface="Arial" panose="020B0604020202020204" pitchFamily="34" charset="0"/>
                          <a:ea typeface="Times New Roman" panose="02020603050405020304" pitchFamily="18" charset="0"/>
                          <a:cs typeface="Arial" panose="020B0604020202020204" pitchFamily="34" charset="0"/>
                        </a:rPr>
                        <a:t>• Pressão de descarga do pacote</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Pressão on-line</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spcAft>
                          <a:spcPts val="0"/>
                        </a:spcAft>
                      </a:pPr>
                      <a:r>
                        <a:rPr lang="es-VE" sz="900">
                          <a:effectLst/>
                          <a:latin typeface="Arial" panose="020B0604020202020204" pitchFamily="34" charset="0"/>
                          <a:ea typeface="Times New Roman" panose="02020603050405020304" pitchFamily="18" charset="0"/>
                          <a:cs typeface="Arial" panose="020B0604020202020204" pitchFamily="34" charset="0"/>
                        </a:rPr>
                        <a:t>• Temperatura de descarga da embalagem</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Pressão off-line</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spcAft>
                          <a:spcPts val="0"/>
                        </a:spcAft>
                      </a:pPr>
                      <a:r>
                        <a:rPr lang="es-VE" sz="900">
                          <a:effectLst/>
                          <a:latin typeface="Arial" panose="020B0604020202020204" pitchFamily="34" charset="0"/>
                          <a:ea typeface="Times New Roman" panose="02020603050405020304" pitchFamily="18" charset="0"/>
                          <a:cs typeface="Arial" panose="020B0604020202020204" pitchFamily="34" charset="0"/>
                        </a:rPr>
                        <a:t>• Pressão de descarga do primeiro estágio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Compressor de avanço/atraso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spcAft>
                          <a:spcPts val="0"/>
                        </a:spcAft>
                      </a:pPr>
                      <a:r>
                        <a:rPr lang="es-VE" sz="900">
                          <a:effectLst/>
                          <a:latin typeface="Arial" panose="020B0604020202020204" pitchFamily="34" charset="0"/>
                          <a:ea typeface="Times New Roman" panose="02020603050405020304" pitchFamily="18" charset="0"/>
                          <a:cs typeface="Arial" panose="020B0604020202020204" pitchFamily="34" charset="0"/>
                        </a:rPr>
                        <a:t>• Temperatura de descarga do primeiro estágio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VE" sz="900">
                          <a:effectLst/>
                          <a:latin typeface="Arial" panose="020B0604020202020204" pitchFamily="34" charset="0"/>
                          <a:ea typeface="Times New Roman" panose="02020603050405020304" pitchFamily="18" charset="0"/>
                          <a:cs typeface="Arial" panose="020B0604020202020204" pitchFamily="34" charset="0"/>
                        </a:rPr>
                        <a:t>• Tempo de intervalo de drenagem de condensado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a:spcAft>
                          <a:spcPts val="0"/>
                        </a:spcAft>
                      </a:pPr>
                      <a:r>
                        <a:rPr lang="es-VE" sz="900">
                          <a:effectLst/>
                          <a:latin typeface="Arial" panose="020B0604020202020204" pitchFamily="34" charset="0"/>
                          <a:ea typeface="Times New Roman" panose="02020603050405020304" pitchFamily="18" charset="0"/>
                          <a:cs typeface="Arial" panose="020B0604020202020204" pitchFamily="34" charset="0"/>
                        </a:rPr>
                        <a:t>• Temperatura do duto de admissão do segundo estágio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Tempo de condensado fechado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07090">
                <a:tc>
                  <a:txBody>
                    <a:bodyPr/>
                    <a:lstStyle/>
                    <a:p>
                      <a:pPr>
                        <a:spcAft>
                          <a:spcPts val="0"/>
                        </a:spcAft>
                      </a:pPr>
                      <a:r>
                        <a:rPr lang="es-VE" sz="900">
                          <a:effectLst/>
                          <a:latin typeface="Arial" panose="020B0604020202020204" pitchFamily="34" charset="0"/>
                          <a:ea typeface="Times New Roman" panose="02020603050405020304" pitchFamily="18" charset="0"/>
                          <a:cs typeface="Arial" panose="020B0604020202020204" pitchFamily="34" charset="0"/>
                        </a:rPr>
                        <a:t>• Pressão de descarga do segundo estágio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Hora inicial</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a:spcAft>
                          <a:spcPts val="0"/>
                        </a:spcAft>
                      </a:pPr>
                      <a:r>
                        <a:rPr lang="es-VE" sz="900">
                          <a:effectLst/>
                          <a:latin typeface="Arial" panose="020B0604020202020204" pitchFamily="34" charset="0"/>
                          <a:ea typeface="Times New Roman" panose="02020603050405020304" pitchFamily="18" charset="0"/>
                          <a:cs typeface="Arial" panose="020B0604020202020204" pitchFamily="34" charset="0"/>
                        </a:rPr>
                        <a:t>• Temperatura de descarga do segundo estágio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VE" sz="900">
                          <a:effectLst/>
                          <a:latin typeface="Arial" panose="020B0604020202020204" pitchFamily="34" charset="0"/>
                          <a:ea typeface="Times New Roman" panose="02020603050405020304" pitchFamily="18" charset="0"/>
                          <a:cs typeface="Arial" panose="020B0604020202020204" pitchFamily="34" charset="0"/>
                        </a:rPr>
                        <a:t>• Temperatura máxima do primeiro estágio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Pressão do óleo do mancal</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VE" sz="900">
                          <a:effectLst/>
                          <a:latin typeface="Arial" panose="020B0604020202020204" pitchFamily="34" charset="0"/>
                          <a:ea typeface="Times New Roman" panose="02020603050405020304" pitchFamily="18" charset="0"/>
                          <a:cs typeface="Arial" panose="020B0604020202020204" pitchFamily="34" charset="0"/>
                        </a:rPr>
                        <a:t>• Temperatura máxima do segundo estágio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Temperatura do óleo do mancal</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Tempo de desligamento/início automático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Vácuo do filtro do duto de admissão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Atraso de reinicialização automática</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a:spcAft>
                          <a:spcPts val="0"/>
                        </a:spcAft>
                      </a:pPr>
                      <a:r>
                        <a:rPr lang="es-VE" sz="900">
                          <a:effectLst/>
                          <a:latin typeface="Arial" panose="020B0604020202020204" pitchFamily="34" charset="0"/>
                          <a:ea typeface="Times New Roman" panose="02020603050405020304" pitchFamily="18" charset="0"/>
                          <a:cs typeface="Arial" panose="020B0604020202020204" pitchFamily="34" charset="0"/>
                        </a:rPr>
                        <a:t>• Queda de pressão do filtro de óleo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Controle COM</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13360">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Início/parada remota</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a:spcAft>
                          <a:spcPts val="0"/>
                        </a:spcAft>
                      </a:pPr>
                      <a:r>
                        <a:rPr lang="en-US" sz="1000" b="1">
                          <a:effectLst/>
                          <a:latin typeface="Arial" panose="020B0604020202020204" pitchFamily="34" charset="0"/>
                          <a:ea typeface="Times New Roman" panose="02020603050405020304" pitchFamily="18" charset="0"/>
                          <a:cs typeface="Arial" panose="020B0604020202020204" pitchFamily="34" charset="0"/>
                        </a:rPr>
                        <a:t>Advertências </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VE" sz="900">
                          <a:effectLst/>
                          <a:latin typeface="Arial" panose="020B0604020202020204" pitchFamily="34" charset="0"/>
                          <a:ea typeface="Times New Roman" panose="02020603050405020304" pitchFamily="18" charset="0"/>
                          <a:cs typeface="Arial" panose="020B0604020202020204" pitchFamily="34" charset="0"/>
                        </a:rPr>
                        <a:t>• Habilitar reinicialização por falta de energia</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a:spcAft>
                          <a:spcPts val="0"/>
                        </a:spcAft>
                      </a:pPr>
                      <a:r>
                        <a:rPr lang="es-VE" sz="900">
                          <a:effectLst/>
                          <a:latin typeface="Arial" panose="020B0604020202020204" pitchFamily="34" charset="0"/>
                          <a:ea typeface="Times New Roman" panose="02020603050405020304" pitchFamily="18" charset="0"/>
                          <a:cs typeface="Arial" panose="020B0604020202020204" pitchFamily="34" charset="0"/>
                        </a:rPr>
                        <a:t>• Troque o filtro de ar do duto de admissão </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just">
                        <a:spcAft>
                          <a:spcPts val="0"/>
                        </a:spcAft>
                      </a:pPr>
                      <a:r>
                        <a:rPr lang="it-IT" sz="900">
                          <a:effectLst/>
                          <a:latin typeface="Arial" panose="020B0604020202020204" pitchFamily="34" charset="0"/>
                          <a:ea typeface="Times New Roman" panose="02020603050405020304" pitchFamily="18" charset="0"/>
                        </a:rPr>
                        <a:t>• Nível de condensado instalado</a:t>
                      </a:r>
                      <a:endParaRPr lang="pt-BR" sz="1000">
                        <a:effectLst/>
                        <a:latin typeface="Tahoma" panose="020B0604030504040204" pitchFamily="34"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43840">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Troque o filtro do óleo </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Alarme geral (remoto)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0">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Falha do sensor</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Comprimento do ciclo de avanço/atraso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0">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Auxiliar 1 </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VE" sz="900">
                          <a:effectLst/>
                          <a:latin typeface="Arial" panose="020B0604020202020204" pitchFamily="34" charset="0"/>
                          <a:ea typeface="Times New Roman" panose="02020603050405020304" pitchFamily="18" charset="0"/>
                          <a:cs typeface="Arial" panose="020B0604020202020204" pitchFamily="34" charset="0"/>
                        </a:rPr>
                        <a:t>• Dia, hora, minuto de início programado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0">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Auxiliar 2</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VE" sz="900">
                          <a:effectLst/>
                          <a:latin typeface="Arial" panose="020B0604020202020204" pitchFamily="34" charset="0"/>
                          <a:ea typeface="Times New Roman" panose="02020603050405020304" pitchFamily="18" charset="0"/>
                          <a:cs typeface="Arial" panose="020B0604020202020204" pitchFamily="34" charset="0"/>
                        </a:rPr>
                        <a:t>• Dia, hora, minuto de parada programada</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0">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Nível de serviço 1</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VE" sz="900">
                          <a:effectLst/>
                          <a:latin typeface="Arial" panose="020B0604020202020204" pitchFamily="34" charset="0"/>
                          <a:ea typeface="Times New Roman" panose="02020603050405020304" pitchFamily="18" charset="0"/>
                          <a:cs typeface="Arial" panose="020B0604020202020204" pitchFamily="34" charset="0"/>
                        </a:rPr>
                        <a:t>• Habilitar filtro de alta poeira</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0">
                <a:tc>
                  <a:txBody>
                    <a:bodyPr/>
                    <a:lstStyle/>
                    <a:p>
                      <a:pPr algn="just">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Nível de serviço 2</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s-VE" sz="900">
                          <a:effectLst/>
                          <a:latin typeface="Arial" panose="020B0604020202020204" pitchFamily="34" charset="0"/>
                          <a:ea typeface="Times New Roman" panose="02020603050405020304" pitchFamily="18" charset="0"/>
                          <a:cs typeface="Arial" panose="020B0604020202020204" pitchFamily="34" charset="0"/>
                        </a:rPr>
                        <a:t>• Habilitar sensor remoto de pressão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0">
                <a:tc>
                  <a:txBody>
                    <a:bodyPr/>
                    <a:lstStyle/>
                    <a:p>
                      <a:pPr algn="just">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a:t>
                      </a:r>
                      <a:r>
                        <a:rPr lang="es-ES" sz="900">
                          <a:effectLst/>
                          <a:latin typeface="Arial" panose="020B0604020202020204" pitchFamily="34" charset="0"/>
                          <a:ea typeface="Times New Roman" panose="02020603050405020304" pitchFamily="18" charset="0"/>
                          <a:cs typeface="Arial" panose="020B0604020202020204" pitchFamily="34" charset="0"/>
                        </a:rPr>
                        <a:t>Alta pressão de descarga</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0">
                <a:tc>
                  <a:txBody>
                    <a:bodyPr/>
                    <a:lstStyle/>
                    <a:p>
                      <a:pPr algn="just">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a:t>
                      </a:r>
                      <a:r>
                        <a:rPr lang="es-ES" sz="900">
                          <a:effectLst/>
                          <a:latin typeface="Arial" panose="020B0604020202020204" pitchFamily="34" charset="0"/>
                          <a:ea typeface="Times New Roman" panose="02020603050405020304" pitchFamily="18" charset="0"/>
                          <a:cs typeface="Arial" panose="020B0604020202020204" pitchFamily="34" charset="0"/>
                        </a:rPr>
                        <a:t>Calibração inválida</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0">
                <a:tc>
                  <a:txBody>
                    <a:bodyPr/>
                    <a:lstStyle/>
                    <a:p>
                      <a:pPr algn="just">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a:t>
                      </a:r>
                      <a:r>
                        <a:rPr lang="es-ES" sz="900">
                          <a:effectLst/>
                          <a:latin typeface="Arial" panose="020B0604020202020204" pitchFamily="34" charset="0"/>
                          <a:ea typeface="Times New Roman" panose="02020603050405020304" pitchFamily="18" charset="0"/>
                          <a:cs typeface="Arial" panose="020B0604020202020204" pitchFamily="34" charset="0"/>
                        </a:rPr>
                        <a:t>Verifique o cartão SD</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900" dirty="0">
                          <a:effectLst/>
                          <a:latin typeface="Arial" panose="020B0604020202020204" pitchFamily="34" charset="0"/>
                          <a:ea typeface="Times New Roman" panose="02020603050405020304" pitchFamily="18" charset="0"/>
                          <a:cs typeface="Arial" panose="020B0604020202020204" pitchFamily="34" charset="0"/>
                        </a:rPr>
                        <a:t> </a:t>
                      </a:r>
                      <a:endParaRPr lang="pt-BR"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bl>
          </a:graphicData>
        </a:graphic>
      </p:graphicFrame>
      <p:graphicFrame>
        <p:nvGraphicFramePr>
          <p:cNvPr id="24" name="Tabela 23">
            <a:extLst>
              <a:ext uri="{FF2B5EF4-FFF2-40B4-BE49-F238E27FC236}">
                <a16:creationId xmlns:a16="http://schemas.microsoft.com/office/drawing/2014/main" id="{4EF98AAD-2EAF-F5A6-13D8-FBDB9B793BFE}"/>
              </a:ext>
            </a:extLst>
          </p:cNvPr>
          <p:cNvGraphicFramePr>
            <a:graphicFrameLocks noGrp="1"/>
          </p:cNvGraphicFramePr>
          <p:nvPr>
            <p:extLst>
              <p:ext uri="{D42A27DB-BD31-4B8C-83A1-F6EECF244321}">
                <p14:modId xmlns:p14="http://schemas.microsoft.com/office/powerpoint/2010/main" val="2357560847"/>
              </p:ext>
            </p:extLst>
          </p:nvPr>
        </p:nvGraphicFramePr>
        <p:xfrm>
          <a:off x="670741" y="8367228"/>
          <a:ext cx="6408794" cy="1386840"/>
        </p:xfrm>
        <a:graphic>
          <a:graphicData uri="http://schemas.openxmlformats.org/drawingml/2006/table">
            <a:tbl>
              <a:tblPr firstRow="1" firstCol="1" bandRow="1"/>
              <a:tblGrid>
                <a:gridCol w="3204397">
                  <a:extLst>
                    <a:ext uri="{9D8B030D-6E8A-4147-A177-3AD203B41FA5}">
                      <a16:colId xmlns:a16="http://schemas.microsoft.com/office/drawing/2014/main" val="20000"/>
                    </a:ext>
                  </a:extLst>
                </a:gridCol>
                <a:gridCol w="3204397">
                  <a:extLst>
                    <a:ext uri="{9D8B030D-6E8A-4147-A177-3AD203B41FA5}">
                      <a16:colId xmlns:a16="http://schemas.microsoft.com/office/drawing/2014/main" val="20001"/>
                    </a:ext>
                  </a:extLst>
                </a:gridCol>
              </a:tblGrid>
              <a:tr h="0">
                <a:tc>
                  <a:txBody>
                    <a:bodyPr/>
                    <a:lstStyle/>
                    <a:p>
                      <a:pPr>
                        <a:spcAft>
                          <a:spcPts val="0"/>
                        </a:spcAft>
                      </a:pPr>
                      <a:r>
                        <a:rPr lang="en-US" sz="1000" b="1">
                          <a:effectLst/>
                          <a:latin typeface="Arial" panose="020B0604020202020204" pitchFamily="34" charset="0"/>
                          <a:ea typeface="Times New Roman" panose="02020603050405020304" pitchFamily="18" charset="0"/>
                          <a:cs typeface="Arial" panose="020B0604020202020204" pitchFamily="34" charset="0"/>
                        </a:rPr>
                        <a:t>Viagens</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000" b="1">
                          <a:effectLst/>
                          <a:latin typeface="Arial" panose="020B0604020202020204" pitchFamily="34" charset="0"/>
                          <a:ea typeface="Times New Roman" panose="02020603050405020304" pitchFamily="18" charset="0"/>
                          <a:cs typeface="Arial" panose="020B0604020202020204" pitchFamily="34" charset="0"/>
                        </a:rPr>
                        <a:t> </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spcAft>
                          <a:spcPts val="0"/>
                        </a:spcAft>
                      </a:pPr>
                      <a:r>
                        <a:rPr lang="es-VE" sz="900">
                          <a:effectLst/>
                          <a:latin typeface="Arial" panose="020B0604020202020204" pitchFamily="34" charset="0"/>
                          <a:ea typeface="Times New Roman" panose="02020603050405020304" pitchFamily="18" charset="0"/>
                          <a:cs typeface="Arial" panose="020B0604020202020204" pitchFamily="34" charset="0"/>
                        </a:rPr>
                        <a:t>• Alta pressão do resfriador intermediário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Alta condensação interestágios</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spcAft>
                          <a:spcPts val="0"/>
                        </a:spcAft>
                      </a:pPr>
                      <a:r>
                        <a:rPr lang="es-VE" sz="900">
                          <a:effectLst/>
                          <a:latin typeface="Arial" panose="020B0604020202020204" pitchFamily="34" charset="0"/>
                          <a:ea typeface="Times New Roman" panose="02020603050405020304" pitchFamily="18" charset="0"/>
                          <a:cs typeface="Arial" panose="020B0604020202020204" pitchFamily="34" charset="0"/>
                        </a:rPr>
                        <a:t>• Alta pressão de segundo estágio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VE" sz="900">
                          <a:effectLst/>
                          <a:latin typeface="Arial" panose="020B0604020202020204" pitchFamily="34" charset="0"/>
                          <a:ea typeface="Times New Roman" panose="02020603050405020304" pitchFamily="18" charset="0"/>
                          <a:cs typeface="Arial" panose="020B0604020202020204" pitchFamily="34" charset="0"/>
                        </a:rPr>
                        <a:t>• Taxa de sobreposição do 2</a:t>
                      </a:r>
                      <a:r>
                        <a:rPr lang="es-VE" sz="900" baseline="30000">
                          <a:effectLst/>
                          <a:latin typeface="Arial" panose="020B0604020202020204" pitchFamily="34" charset="0"/>
                          <a:ea typeface="Times New Roman" panose="02020603050405020304" pitchFamily="18" charset="0"/>
                          <a:cs typeface="Arial" panose="020B0604020202020204" pitchFamily="34" charset="0"/>
                        </a:rPr>
                        <a:t>º</a:t>
                      </a:r>
                      <a:r>
                        <a:rPr lang="es-VE" sz="900">
                          <a:effectLst/>
                          <a:latin typeface="Arial" panose="020B0604020202020204" pitchFamily="34" charset="0"/>
                          <a:ea typeface="Times New Roman" panose="02020603050405020304" pitchFamily="18" charset="0"/>
                          <a:cs typeface="Arial" panose="020B0604020202020204" pitchFamily="34" charset="0"/>
                        </a:rPr>
                        <a:t> estágio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Alta pressão de ar da linha</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Falha no Starter </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Baixa pressão do óleo do mancal</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Sobrecarga do motor principal</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Alta temperatura do primeiro estágio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VE" sz="900">
                          <a:effectLst/>
                          <a:latin typeface="Arial" panose="020B0604020202020204" pitchFamily="34" charset="0"/>
                          <a:ea typeface="Times New Roman" panose="02020603050405020304" pitchFamily="18" charset="0"/>
                          <a:cs typeface="Arial" panose="020B0604020202020204" pitchFamily="34" charset="0"/>
                        </a:rPr>
                        <a:t>• Sobrecarga do motor do ventilador</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a:spcAft>
                          <a:spcPts val="0"/>
                        </a:spcAft>
                      </a:pPr>
                      <a:r>
                        <a:rPr lang="es-VE" sz="900">
                          <a:effectLst/>
                          <a:latin typeface="Arial" panose="020B0604020202020204" pitchFamily="34" charset="0"/>
                          <a:ea typeface="Times New Roman" panose="02020603050405020304" pitchFamily="18" charset="0"/>
                          <a:cs typeface="Arial" panose="020B0604020202020204" pitchFamily="34" charset="0"/>
                        </a:rPr>
                        <a:t>• Alta temperatura do resfriador intermediário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s-VE" sz="900">
                          <a:effectLst/>
                          <a:latin typeface="Arial" panose="020B0604020202020204" pitchFamily="34" charset="0"/>
                          <a:ea typeface="Times New Roman" panose="02020603050405020304" pitchFamily="18" charset="0"/>
                          <a:cs typeface="Arial" panose="020B0604020202020204" pitchFamily="34" charset="0"/>
                        </a:rPr>
                        <a:t>• Falha de partida/parada remota</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a:spcAft>
                          <a:spcPts val="0"/>
                        </a:spcAft>
                      </a:pPr>
                      <a:r>
                        <a:rPr lang="es-VE" sz="900">
                          <a:effectLst/>
                          <a:latin typeface="Arial" panose="020B0604020202020204" pitchFamily="34" charset="0"/>
                          <a:ea typeface="Times New Roman" panose="02020603050405020304" pitchFamily="18" charset="0"/>
                          <a:cs typeface="Arial" panose="020B0604020202020204" pitchFamily="34" charset="0"/>
                        </a:rPr>
                        <a:t>• Alta temperatura do segundo estágio</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Falha do sensor</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Alta temperatura do óleo do mancal</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Parada de emergência</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a:spcAft>
                          <a:spcPts val="0"/>
                        </a:spcAft>
                      </a:pPr>
                      <a:r>
                        <a:rPr lang="en-US" sz="900">
                          <a:effectLst/>
                          <a:latin typeface="Arial" panose="020B0604020202020204" pitchFamily="34" charset="0"/>
                          <a:ea typeface="Times New Roman" panose="02020603050405020304" pitchFamily="18" charset="0"/>
                          <a:cs typeface="Arial" panose="020B0604020202020204" pitchFamily="34" charset="0"/>
                        </a:rPr>
                        <a:t>• Execução excessiva sem carga</a:t>
                      </a:r>
                      <a:endParaRPr lang="pt-BR" sz="9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900" dirty="0">
                          <a:effectLst/>
                          <a:latin typeface="Arial" panose="020B0604020202020204" pitchFamily="34" charset="0"/>
                          <a:ea typeface="Times New Roman" panose="02020603050405020304" pitchFamily="18" charset="0"/>
                          <a:cs typeface="Arial" panose="020B0604020202020204" pitchFamily="34" charset="0"/>
                        </a:rPr>
                        <a:t>• </a:t>
                      </a:r>
                      <a:r>
                        <a:rPr lang="en-US" sz="900" dirty="0" err="1">
                          <a:effectLst/>
                          <a:latin typeface="Arial" panose="020B0604020202020204" pitchFamily="34" charset="0"/>
                          <a:ea typeface="Times New Roman" panose="02020603050405020304" pitchFamily="18" charset="0"/>
                          <a:cs typeface="Arial" panose="020B0604020202020204" pitchFamily="34" charset="0"/>
                        </a:rPr>
                        <a:t>Restrição</a:t>
                      </a:r>
                      <a:r>
                        <a:rPr lang="en-US" sz="900" dirty="0">
                          <a:effectLst/>
                          <a:latin typeface="Arial" panose="020B0604020202020204" pitchFamily="34" charset="0"/>
                          <a:ea typeface="Times New Roman" panose="02020603050405020304" pitchFamily="18" charset="0"/>
                          <a:cs typeface="Arial" panose="020B0604020202020204" pitchFamily="34" charset="0"/>
                        </a:rPr>
                        <a:t> do </a:t>
                      </a:r>
                      <a:r>
                        <a:rPr lang="en-US" sz="900" dirty="0" err="1">
                          <a:effectLst/>
                          <a:latin typeface="Arial" panose="020B0604020202020204" pitchFamily="34" charset="0"/>
                          <a:ea typeface="Times New Roman" panose="02020603050405020304" pitchFamily="18" charset="0"/>
                          <a:cs typeface="Arial" panose="020B0604020202020204" pitchFamily="34" charset="0"/>
                        </a:rPr>
                        <a:t>duto</a:t>
                      </a:r>
                      <a:r>
                        <a:rPr lang="en-US" sz="900" dirty="0">
                          <a:effectLst/>
                          <a:latin typeface="Arial" panose="020B0604020202020204" pitchFamily="34" charset="0"/>
                          <a:ea typeface="Times New Roman" panose="02020603050405020304" pitchFamily="18" charset="0"/>
                          <a:cs typeface="Arial" panose="020B0604020202020204" pitchFamily="34" charset="0"/>
                        </a:rPr>
                        <a:t> de </a:t>
                      </a:r>
                      <a:r>
                        <a:rPr lang="en-US" sz="900" dirty="0" err="1">
                          <a:effectLst/>
                          <a:latin typeface="Arial" panose="020B0604020202020204" pitchFamily="34" charset="0"/>
                          <a:ea typeface="Times New Roman" panose="02020603050405020304" pitchFamily="18" charset="0"/>
                          <a:cs typeface="Arial" panose="020B0604020202020204" pitchFamily="34" charset="0"/>
                        </a:rPr>
                        <a:t>admissão</a:t>
                      </a:r>
                      <a:endParaRPr lang="pt-BR" sz="9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pic>
        <p:nvPicPr>
          <p:cNvPr id="26" name="Imagem 25">
            <a:extLst>
              <a:ext uri="{FF2B5EF4-FFF2-40B4-BE49-F238E27FC236}">
                <a16:creationId xmlns:a16="http://schemas.microsoft.com/office/drawing/2014/main" id="{38891DE5-2E58-F7C4-F3F9-95D5E27041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429" y="-235115"/>
            <a:ext cx="7305342" cy="859247"/>
          </a:xfrm>
          <a:prstGeom prst="rect">
            <a:avLst/>
          </a:prstGeom>
        </p:spPr>
      </p:pic>
      <p:grpSp>
        <p:nvGrpSpPr>
          <p:cNvPr id="3" name="Group 8">
            <a:extLst>
              <a:ext uri="{FF2B5EF4-FFF2-40B4-BE49-F238E27FC236}">
                <a16:creationId xmlns:a16="http://schemas.microsoft.com/office/drawing/2014/main" id="{BF5978EA-A832-BA28-8B1F-8390CE0F3206}"/>
              </a:ext>
            </a:extLst>
          </p:cNvPr>
          <p:cNvGrpSpPr/>
          <p:nvPr/>
        </p:nvGrpSpPr>
        <p:grpSpPr>
          <a:xfrm>
            <a:off x="1" y="10514133"/>
            <a:ext cx="7556500" cy="179269"/>
            <a:chOff x="0" y="0"/>
            <a:chExt cx="3047987" cy="131886"/>
          </a:xfrm>
        </p:grpSpPr>
        <p:sp>
          <p:nvSpPr>
            <p:cNvPr id="7" name="Freeform 9">
              <a:extLst>
                <a:ext uri="{FF2B5EF4-FFF2-40B4-BE49-F238E27FC236}">
                  <a16:creationId xmlns:a16="http://schemas.microsoft.com/office/drawing/2014/main" id="{CBD65223-EA27-4230-6B3F-E182DE8141C2}"/>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8" name="TextBox 10">
              <a:extLst>
                <a:ext uri="{FF2B5EF4-FFF2-40B4-BE49-F238E27FC236}">
                  <a16:creationId xmlns:a16="http://schemas.microsoft.com/office/drawing/2014/main" id="{97A7BEEC-FBD8-3D27-DF93-9FB0B2C800C9}"/>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85434" y="9775062"/>
            <a:ext cx="2092615" cy="859247"/>
          </a:xfrm>
          <a:custGeom>
            <a:avLst/>
            <a:gdLst/>
            <a:ahLst/>
            <a:cxnLst/>
            <a:rect l="l" t="t" r="r" b="b"/>
            <a:pathLst>
              <a:path w="1845590" h="699660">
                <a:moveTo>
                  <a:pt x="0" y="0"/>
                </a:moveTo>
                <a:lnTo>
                  <a:pt x="1845590" y="0"/>
                </a:lnTo>
                <a:lnTo>
                  <a:pt x="1845590" y="699660"/>
                </a:lnTo>
                <a:lnTo>
                  <a:pt x="0" y="699660"/>
                </a:lnTo>
                <a:lnTo>
                  <a:pt x="0" y="0"/>
                </a:lnTo>
                <a:close/>
              </a:path>
            </a:pathLst>
          </a:custGeom>
          <a:blipFill>
            <a:blip r:embed="rId2"/>
            <a:stretch>
              <a:fillRect/>
            </a:stretch>
          </a:blipFill>
        </p:spPr>
      </p:sp>
      <p:grpSp>
        <p:nvGrpSpPr>
          <p:cNvPr id="13" name="Group 13"/>
          <p:cNvGrpSpPr/>
          <p:nvPr/>
        </p:nvGrpSpPr>
        <p:grpSpPr>
          <a:xfrm>
            <a:off x="485523" y="1408486"/>
            <a:ext cx="343043" cy="171521"/>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Freeform 16"/>
          <p:cNvSpPr/>
          <p:nvPr/>
        </p:nvSpPr>
        <p:spPr>
          <a:xfrm>
            <a:off x="4279699" y="1851146"/>
            <a:ext cx="2389015" cy="1860060"/>
          </a:xfrm>
          <a:custGeom>
            <a:avLst/>
            <a:gdLst/>
            <a:ahLst/>
            <a:cxnLst/>
            <a:rect l="l" t="t" r="r" b="b"/>
            <a:pathLst>
              <a:path w="2389015" h="1860060">
                <a:moveTo>
                  <a:pt x="0" y="0"/>
                </a:moveTo>
                <a:lnTo>
                  <a:pt x="2389014" y="0"/>
                </a:lnTo>
                <a:lnTo>
                  <a:pt x="2389014" y="1860060"/>
                </a:lnTo>
                <a:lnTo>
                  <a:pt x="0" y="1860060"/>
                </a:lnTo>
                <a:lnTo>
                  <a:pt x="0" y="0"/>
                </a:lnTo>
                <a:close/>
              </a:path>
            </a:pathLst>
          </a:custGeom>
          <a:blipFill>
            <a:blip r:embed="rId3"/>
            <a:stretch>
              <a:fillRect/>
            </a:stretch>
          </a:blipFill>
        </p:spPr>
      </p:sp>
      <p:sp>
        <p:nvSpPr>
          <p:cNvPr id="17" name="Freeform 17"/>
          <p:cNvSpPr/>
          <p:nvPr/>
        </p:nvSpPr>
        <p:spPr>
          <a:xfrm>
            <a:off x="439933" y="4519975"/>
            <a:ext cx="2260028" cy="1734704"/>
          </a:xfrm>
          <a:custGeom>
            <a:avLst/>
            <a:gdLst/>
            <a:ahLst/>
            <a:cxnLst/>
            <a:rect l="l" t="t" r="r" b="b"/>
            <a:pathLst>
              <a:path w="2260028" h="1734704">
                <a:moveTo>
                  <a:pt x="0" y="0"/>
                </a:moveTo>
                <a:lnTo>
                  <a:pt x="2260028" y="0"/>
                </a:lnTo>
                <a:lnTo>
                  <a:pt x="2260028" y="1734704"/>
                </a:lnTo>
                <a:lnTo>
                  <a:pt x="0" y="1734704"/>
                </a:lnTo>
                <a:lnTo>
                  <a:pt x="0" y="0"/>
                </a:lnTo>
                <a:close/>
              </a:path>
            </a:pathLst>
          </a:custGeom>
          <a:blipFill>
            <a:blip r:embed="rId4"/>
            <a:stretch>
              <a:fillRect l="-5202" t="-5311" r="-3999" b="-3862"/>
            </a:stretch>
          </a:blipFill>
        </p:spPr>
      </p:sp>
      <p:sp>
        <p:nvSpPr>
          <p:cNvPr id="18" name="TextBox 18"/>
          <p:cNvSpPr txBox="1"/>
          <p:nvPr/>
        </p:nvSpPr>
        <p:spPr>
          <a:xfrm>
            <a:off x="949472" y="1371800"/>
            <a:ext cx="5921947" cy="240662"/>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RECURSOS ADICIONAIS DO CONTROLADOR XE145</a:t>
            </a:r>
          </a:p>
        </p:txBody>
      </p:sp>
      <p:sp>
        <p:nvSpPr>
          <p:cNvPr id="19" name="TextBox 19"/>
          <p:cNvSpPr txBox="1"/>
          <p:nvPr/>
        </p:nvSpPr>
        <p:spPr>
          <a:xfrm>
            <a:off x="439933" y="1924886"/>
            <a:ext cx="3114815" cy="1881734"/>
          </a:xfrm>
          <a:prstGeom prst="rect">
            <a:avLst/>
          </a:prstGeom>
        </p:spPr>
        <p:txBody>
          <a:bodyPr lIns="0" tIns="0" rIns="0" bIns="0" rtlCol="0" anchor="t">
            <a:spAutoFit/>
          </a:bodyPr>
          <a:lstStyle/>
          <a:p>
            <a:pPr algn="just">
              <a:lnSpc>
                <a:spcPts val="1960"/>
              </a:lnSpc>
            </a:pPr>
            <a:r>
              <a:rPr lang="en-US" sz="1400" b="1">
                <a:solidFill>
                  <a:srgbClr val="000000"/>
                </a:solidFill>
                <a:latin typeface="Montserrat" panose="00000500000000000000" pitchFamily="2" charset="0"/>
                <a:ea typeface="Montserrat Bold"/>
                <a:cs typeface="Montserrat Bold"/>
                <a:sym typeface="Montserrat Bold"/>
              </a:rPr>
              <a:t>     Melhorias a bordo</a:t>
            </a:r>
          </a:p>
          <a:p>
            <a:pPr marL="239422" lvl="1" indent="-119711" algn="just">
              <a:lnSpc>
                <a:spcPts val="1552"/>
              </a:lnSpc>
              <a:buFont typeface="Arial"/>
              <a:buChar char="•"/>
            </a:pPr>
            <a:r>
              <a:rPr lang="en-US" sz="1108">
                <a:solidFill>
                  <a:srgbClr val="000000"/>
                </a:solidFill>
                <a:latin typeface="Montserrat"/>
                <a:ea typeface="Montserrat"/>
                <a:cs typeface="Montserrat"/>
                <a:sym typeface="Montserrat"/>
              </a:rPr>
              <a:t>Visor colorido de alta resolução e intuitivo: +160% em comparação com o Xe-90M</a:t>
            </a:r>
          </a:p>
          <a:p>
            <a:pPr algn="just">
              <a:lnSpc>
                <a:spcPts val="1552"/>
              </a:lnSpc>
            </a:pPr>
            <a:endParaRPr lang="en-US" sz="1108">
              <a:solidFill>
                <a:srgbClr val="000000"/>
              </a:solidFill>
              <a:latin typeface="Montserrat"/>
              <a:ea typeface="Montserrat"/>
              <a:cs typeface="Montserrat"/>
              <a:sym typeface="Montserrat"/>
            </a:endParaRPr>
          </a:p>
          <a:p>
            <a:pPr marL="239422" lvl="1" indent="-119711" algn="just">
              <a:lnSpc>
                <a:spcPts val="1552"/>
              </a:lnSpc>
              <a:buFont typeface="Arial"/>
              <a:buChar char="•"/>
            </a:pPr>
            <a:r>
              <a:rPr lang="en-US" sz="1108">
                <a:solidFill>
                  <a:srgbClr val="000000"/>
                </a:solidFill>
                <a:latin typeface="Montserrat"/>
                <a:ea typeface="Montserrat"/>
                <a:cs typeface="Montserrat"/>
                <a:sym typeface="Montserrat"/>
              </a:rPr>
              <a:t>Gráfico e tendência de todos os parâmetros críticos para a experiência do operador mais segura e produtiva</a:t>
            </a:r>
          </a:p>
          <a:p>
            <a:pPr algn="just">
              <a:lnSpc>
                <a:spcPts val="1552"/>
              </a:lnSpc>
            </a:pPr>
            <a:endParaRPr lang="en-US" sz="1108">
              <a:solidFill>
                <a:srgbClr val="000000"/>
              </a:solidFill>
              <a:latin typeface="Montserrat"/>
              <a:ea typeface="Montserrat"/>
              <a:cs typeface="Montserrat"/>
              <a:sym typeface="Montserrat"/>
            </a:endParaRPr>
          </a:p>
        </p:txBody>
      </p:sp>
      <p:sp>
        <p:nvSpPr>
          <p:cNvPr id="20" name="TextBox 20"/>
          <p:cNvSpPr txBox="1"/>
          <p:nvPr/>
        </p:nvSpPr>
        <p:spPr>
          <a:xfrm>
            <a:off x="318733" y="8107850"/>
            <a:ext cx="6597754" cy="599331"/>
          </a:xfrm>
          <a:prstGeom prst="rect">
            <a:avLst/>
          </a:prstGeom>
        </p:spPr>
        <p:txBody>
          <a:bodyPr lIns="0" tIns="0" rIns="0" bIns="0" rtlCol="0" anchor="t">
            <a:spAutoFit/>
          </a:bodyPr>
          <a:lstStyle/>
          <a:p>
            <a:pPr>
              <a:lnSpc>
                <a:spcPts val="1552"/>
              </a:lnSpc>
            </a:pPr>
            <a:r>
              <a:rPr lang="en-US" sz="1108">
                <a:solidFill>
                  <a:srgbClr val="000000"/>
                </a:solidFill>
                <a:latin typeface="Montserrat"/>
                <a:ea typeface="Montserrat"/>
                <a:cs typeface="Montserrat"/>
                <a:sym typeface="Montserrat"/>
              </a:rPr>
              <a:t>Confira no link abaixo todos os recursos e benefícios do Controlador Xe:</a:t>
            </a:r>
          </a:p>
          <a:p>
            <a:pPr>
              <a:lnSpc>
                <a:spcPts val="1552"/>
              </a:lnSpc>
            </a:pPr>
            <a:r>
              <a:rPr lang="en-US" sz="1108">
                <a:solidFill>
                  <a:srgbClr val="000000"/>
                </a:solidFill>
                <a:latin typeface="Montserrat"/>
                <a:ea typeface="Montserrat"/>
                <a:cs typeface="Montserrat"/>
                <a:sym typeface="Montserrat"/>
              </a:rPr>
              <a:t> </a:t>
            </a:r>
            <a:r>
              <a:rPr lang="en-US" sz="1108" u="sng">
                <a:solidFill>
                  <a:srgbClr val="000000"/>
                </a:solidFill>
                <a:latin typeface="Montserrat"/>
                <a:ea typeface="Montserrat"/>
                <a:cs typeface="Montserrat"/>
                <a:sym typeface="Montserrat"/>
                <a:hlinkClick r:id="rId5" tooltip="http://www.ingersollrandproducts.com/_flash/controls/R4948_Manhattan_041_WEB.html"/>
              </a:rPr>
              <a:t>Tour do produto do controlador Xe</a:t>
            </a:r>
          </a:p>
          <a:p>
            <a:pPr algn="just">
              <a:lnSpc>
                <a:spcPts val="1552"/>
              </a:lnSpc>
            </a:pPr>
            <a:endParaRPr lang="en-US" sz="1108" u="sng">
              <a:solidFill>
                <a:srgbClr val="000000"/>
              </a:solidFill>
              <a:latin typeface="Montserrat"/>
              <a:ea typeface="Montserrat"/>
              <a:cs typeface="Montserrat"/>
              <a:sym typeface="Montserrat"/>
              <a:hlinkClick r:id="rId5" tooltip="http://www.ingersollrandproducts.com/_flash/controls/R4948_Manhattan_041_WEB.html"/>
            </a:endParaRPr>
          </a:p>
        </p:txBody>
      </p:sp>
      <p:sp>
        <p:nvSpPr>
          <p:cNvPr id="21" name="TextBox 21"/>
          <p:cNvSpPr txBox="1"/>
          <p:nvPr/>
        </p:nvSpPr>
        <p:spPr>
          <a:xfrm>
            <a:off x="2930020" y="4600808"/>
            <a:ext cx="4088452" cy="3164136"/>
          </a:xfrm>
          <a:prstGeom prst="rect">
            <a:avLst/>
          </a:prstGeom>
        </p:spPr>
        <p:txBody>
          <a:bodyPr lIns="0" tIns="0" rIns="0" bIns="0" rtlCol="0" anchor="t">
            <a:spAutoFit/>
          </a:bodyPr>
          <a:lstStyle/>
          <a:p>
            <a:pPr algn="just">
              <a:lnSpc>
                <a:spcPts val="1960"/>
              </a:lnSpc>
            </a:pPr>
            <a:r>
              <a:rPr lang="en-US" sz="1400" b="1">
                <a:solidFill>
                  <a:srgbClr val="000000"/>
                </a:solidFill>
                <a:latin typeface="Montserrat" panose="00000500000000000000" pitchFamily="2" charset="0"/>
                <a:ea typeface="Montserrat Bold"/>
                <a:cs typeface="Montserrat Bold"/>
                <a:sym typeface="Montserrat Bold"/>
              </a:rPr>
              <a:t>Vantagens completas de conectividade com a web:</a:t>
            </a:r>
          </a:p>
          <a:p>
            <a:pPr algn="just">
              <a:lnSpc>
                <a:spcPts val="1552"/>
              </a:lnSpc>
            </a:pPr>
            <a:endParaRPr lang="en-US" sz="1400" b="1">
              <a:solidFill>
                <a:srgbClr val="000000"/>
              </a:solidFill>
              <a:latin typeface="Montserrat Bold"/>
              <a:ea typeface="Montserrat Bold"/>
              <a:cs typeface="Montserrat Bold"/>
              <a:sym typeface="Montserrat Bold"/>
            </a:endParaRPr>
          </a:p>
          <a:p>
            <a:pPr marL="239422" lvl="1" indent="-119711" algn="just">
              <a:lnSpc>
                <a:spcPts val="1552"/>
              </a:lnSpc>
              <a:buFont typeface="Arial"/>
              <a:buChar char="•"/>
            </a:pPr>
            <a:r>
              <a:rPr lang="en-US" sz="1108">
                <a:solidFill>
                  <a:srgbClr val="000000"/>
                </a:solidFill>
                <a:latin typeface="Montserrat"/>
                <a:ea typeface="Montserrat"/>
                <a:cs typeface="Montserrat"/>
                <a:sym typeface="Montserrat"/>
              </a:rPr>
              <a:t>Parâmetros selecionados de gráfico em seu navegador</a:t>
            </a:r>
          </a:p>
          <a:p>
            <a:pPr algn="just">
              <a:lnSpc>
                <a:spcPts val="1552"/>
              </a:lnSpc>
            </a:pPr>
            <a:endParaRPr lang="en-US" sz="1108">
              <a:solidFill>
                <a:srgbClr val="000000"/>
              </a:solidFill>
              <a:latin typeface="Montserrat"/>
              <a:ea typeface="Montserrat"/>
              <a:cs typeface="Montserrat"/>
              <a:sym typeface="Montserrat"/>
            </a:endParaRPr>
          </a:p>
          <a:p>
            <a:pPr marL="239422" lvl="1" indent="-119711" algn="just">
              <a:lnSpc>
                <a:spcPts val="1552"/>
              </a:lnSpc>
              <a:buFont typeface="Arial"/>
              <a:buChar char="•"/>
            </a:pPr>
            <a:r>
              <a:rPr lang="en-US" sz="1108">
                <a:solidFill>
                  <a:srgbClr val="000000"/>
                </a:solidFill>
                <a:latin typeface="Montserrat"/>
                <a:ea typeface="Montserrat"/>
                <a:cs typeface="Montserrat"/>
                <a:sym typeface="Montserrat"/>
              </a:rPr>
              <a:t>Gere relatórios de desempenho e programe e-mails automáticos para recebê-los</a:t>
            </a:r>
          </a:p>
          <a:p>
            <a:pPr algn="just">
              <a:lnSpc>
                <a:spcPts val="1552"/>
              </a:lnSpc>
            </a:pPr>
            <a:endParaRPr lang="en-US" sz="1108">
              <a:solidFill>
                <a:srgbClr val="000000"/>
              </a:solidFill>
              <a:latin typeface="Montserrat"/>
              <a:ea typeface="Montserrat"/>
              <a:cs typeface="Montserrat"/>
              <a:sym typeface="Montserrat"/>
            </a:endParaRPr>
          </a:p>
          <a:p>
            <a:pPr marL="239422" lvl="1" indent="-119711" algn="just">
              <a:lnSpc>
                <a:spcPts val="1552"/>
              </a:lnSpc>
              <a:buFont typeface="Arial"/>
              <a:buChar char="•"/>
            </a:pPr>
            <a:r>
              <a:rPr lang="en-US" sz="1108">
                <a:solidFill>
                  <a:srgbClr val="000000"/>
                </a:solidFill>
                <a:latin typeface="Montserrat"/>
                <a:ea typeface="Montserrat"/>
                <a:cs typeface="Montserrat"/>
                <a:sym typeface="Montserrat"/>
              </a:rPr>
              <a:t>Facilita as inspeções com registro de inspeção integrado</a:t>
            </a:r>
          </a:p>
          <a:p>
            <a:pPr algn="just">
              <a:lnSpc>
                <a:spcPts val="1552"/>
              </a:lnSpc>
            </a:pPr>
            <a:endParaRPr lang="en-US" sz="1108">
              <a:solidFill>
                <a:srgbClr val="000000"/>
              </a:solidFill>
              <a:latin typeface="Montserrat"/>
              <a:ea typeface="Montserrat"/>
              <a:cs typeface="Montserrat"/>
              <a:sym typeface="Montserrat"/>
            </a:endParaRPr>
          </a:p>
          <a:p>
            <a:pPr marL="239422" lvl="1" indent="-119711" algn="just">
              <a:lnSpc>
                <a:spcPts val="1552"/>
              </a:lnSpc>
              <a:buFont typeface="Arial"/>
              <a:buChar char="•"/>
            </a:pPr>
            <a:r>
              <a:rPr lang="en-US" sz="1108">
                <a:solidFill>
                  <a:srgbClr val="000000"/>
                </a:solidFill>
                <a:latin typeface="Montserrat"/>
                <a:ea typeface="Montserrat"/>
                <a:cs typeface="Montserrat"/>
                <a:sym typeface="Montserrat"/>
              </a:rPr>
              <a:t>Disponibiliza os dados e informações para uso em aplicativos externos</a:t>
            </a:r>
          </a:p>
          <a:p>
            <a:pPr algn="just">
              <a:lnSpc>
                <a:spcPts val="1552"/>
              </a:lnSpc>
            </a:pPr>
            <a:endParaRPr lang="en-US" sz="1108">
              <a:solidFill>
                <a:srgbClr val="000000"/>
              </a:solidFill>
              <a:latin typeface="Montserrat"/>
              <a:ea typeface="Montserrat"/>
              <a:cs typeface="Montserrat"/>
              <a:sym typeface="Montserrat"/>
            </a:endParaRPr>
          </a:p>
        </p:txBody>
      </p:sp>
      <p:pic>
        <p:nvPicPr>
          <p:cNvPr id="26" name="Imagem 25">
            <a:extLst>
              <a:ext uri="{FF2B5EF4-FFF2-40B4-BE49-F238E27FC236}">
                <a16:creationId xmlns:a16="http://schemas.microsoft.com/office/drawing/2014/main" id="{E1BE2BBF-E867-E949-5048-A07F149EFE0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151" y="-19241"/>
            <a:ext cx="7614352" cy="859247"/>
          </a:xfrm>
          <a:prstGeom prst="rect">
            <a:avLst/>
          </a:prstGeom>
        </p:spPr>
      </p:pic>
      <p:grpSp>
        <p:nvGrpSpPr>
          <p:cNvPr id="7" name="Group 8">
            <a:extLst>
              <a:ext uri="{FF2B5EF4-FFF2-40B4-BE49-F238E27FC236}">
                <a16:creationId xmlns:a16="http://schemas.microsoft.com/office/drawing/2014/main" id="{BD2F754C-DA01-C959-05FC-397550F104CE}"/>
              </a:ext>
            </a:extLst>
          </p:cNvPr>
          <p:cNvGrpSpPr/>
          <p:nvPr/>
        </p:nvGrpSpPr>
        <p:grpSpPr>
          <a:xfrm>
            <a:off x="1" y="10514133"/>
            <a:ext cx="7556500" cy="179269"/>
            <a:chOff x="0" y="0"/>
            <a:chExt cx="3047987" cy="131886"/>
          </a:xfrm>
        </p:grpSpPr>
        <p:sp>
          <p:nvSpPr>
            <p:cNvPr id="8" name="Freeform 9">
              <a:extLst>
                <a:ext uri="{FF2B5EF4-FFF2-40B4-BE49-F238E27FC236}">
                  <a16:creationId xmlns:a16="http://schemas.microsoft.com/office/drawing/2014/main" id="{AB89C796-9824-DE71-941E-A3EC55D2994D}"/>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9" name="TextBox 10">
              <a:extLst>
                <a:ext uri="{FF2B5EF4-FFF2-40B4-BE49-F238E27FC236}">
                  <a16:creationId xmlns:a16="http://schemas.microsoft.com/office/drawing/2014/main" id="{008F612F-2F2E-0399-99F1-7516A03F9D61}"/>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293558" y="9684411"/>
            <a:ext cx="1960692" cy="962673"/>
          </a:xfrm>
          <a:custGeom>
            <a:avLst/>
            <a:gdLst/>
            <a:ahLst/>
            <a:cxnLst/>
            <a:rect l="l" t="t" r="r" b="b"/>
            <a:pathLst>
              <a:path w="1845590" h="699660">
                <a:moveTo>
                  <a:pt x="0" y="0"/>
                </a:moveTo>
                <a:lnTo>
                  <a:pt x="1845590" y="0"/>
                </a:lnTo>
                <a:lnTo>
                  <a:pt x="1845590" y="699660"/>
                </a:lnTo>
                <a:lnTo>
                  <a:pt x="0" y="699660"/>
                </a:lnTo>
                <a:lnTo>
                  <a:pt x="0" y="0"/>
                </a:lnTo>
                <a:close/>
              </a:path>
            </a:pathLst>
          </a:custGeom>
          <a:blipFill>
            <a:blip r:embed="rId2"/>
            <a:stretch>
              <a:fillRect/>
            </a:stretch>
          </a:blipFill>
        </p:spPr>
      </p:sp>
      <p:grpSp>
        <p:nvGrpSpPr>
          <p:cNvPr id="13" name="Group 13"/>
          <p:cNvGrpSpPr/>
          <p:nvPr/>
        </p:nvGrpSpPr>
        <p:grpSpPr>
          <a:xfrm>
            <a:off x="663331" y="1038385"/>
            <a:ext cx="343043" cy="171521"/>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1176879" y="1008989"/>
            <a:ext cx="5921947" cy="240662"/>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BASE DE CONTENÇÃO</a:t>
            </a:r>
          </a:p>
        </p:txBody>
      </p:sp>
      <p:sp>
        <p:nvSpPr>
          <p:cNvPr id="17" name="TextBox 17"/>
          <p:cNvSpPr txBox="1"/>
          <p:nvPr/>
        </p:nvSpPr>
        <p:spPr>
          <a:xfrm>
            <a:off x="663329" y="1396134"/>
            <a:ext cx="6507748" cy="1038746"/>
          </a:xfrm>
          <a:prstGeom prst="rect">
            <a:avLst/>
          </a:prstGeom>
        </p:spPr>
        <p:txBody>
          <a:bodyPr lIns="0" tIns="0" rIns="0" bIns="0" rtlCol="0" anchor="t">
            <a:spAutoFit/>
          </a:bodyPr>
          <a:lstStyle/>
          <a:p>
            <a:pPr algn="just">
              <a:lnSpc>
                <a:spcPts val="1540"/>
              </a:lnSpc>
            </a:pPr>
            <a:r>
              <a:rPr lang="en-US" sz="1100">
                <a:solidFill>
                  <a:srgbClr val="000000"/>
                </a:solidFill>
                <a:latin typeface="Montserrat"/>
                <a:ea typeface="Montserrat"/>
                <a:cs typeface="Montserrat"/>
                <a:sym typeface="Montserrat"/>
              </a:rPr>
              <a:t>Esta variação da estrutura de base robusta padrão tem uma bandeja soldada e selada para fornecer uma contenção total do lubrificante em caso de derramamento durante a manutenção e pode conter a capacidade total do reservatório de lubrificante.</a:t>
            </a:r>
          </a:p>
          <a:p>
            <a:pPr algn="just">
              <a:lnSpc>
                <a:spcPts val="1960"/>
              </a:lnSpc>
            </a:pPr>
            <a:r>
              <a:rPr lang="en-US" sz="1400" b="1">
                <a:solidFill>
                  <a:srgbClr val="000000"/>
                </a:solidFill>
                <a:latin typeface="Montserrat Bold"/>
                <a:ea typeface="Montserrat Bold"/>
                <a:cs typeface="Montserrat Bold"/>
                <a:sym typeface="Montserrat Bold"/>
              </a:rPr>
              <a:t> </a:t>
            </a:r>
          </a:p>
          <a:p>
            <a:pPr algn="just">
              <a:lnSpc>
                <a:spcPts val="1552"/>
              </a:lnSpc>
            </a:pPr>
            <a:endParaRPr lang="en-US" sz="1400" b="1">
              <a:solidFill>
                <a:srgbClr val="000000"/>
              </a:solidFill>
              <a:latin typeface="Montserrat Bold"/>
              <a:ea typeface="Montserrat Bold"/>
              <a:cs typeface="Montserrat Bold"/>
              <a:sym typeface="Montserrat Bold"/>
            </a:endParaRPr>
          </a:p>
        </p:txBody>
      </p:sp>
      <p:grpSp>
        <p:nvGrpSpPr>
          <p:cNvPr id="18" name="Group 18"/>
          <p:cNvGrpSpPr/>
          <p:nvPr/>
        </p:nvGrpSpPr>
        <p:grpSpPr>
          <a:xfrm>
            <a:off x="663331" y="2211786"/>
            <a:ext cx="343043" cy="171521"/>
            <a:chOff x="0" y="0"/>
            <a:chExt cx="812800" cy="406400"/>
          </a:xfrm>
        </p:grpSpPr>
        <p:sp>
          <p:nvSpPr>
            <p:cNvPr id="19" name="Freeform 19"/>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0" name="TextBox 20"/>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21" name="TextBox 21"/>
          <p:cNvSpPr txBox="1"/>
          <p:nvPr/>
        </p:nvSpPr>
        <p:spPr>
          <a:xfrm>
            <a:off x="584479" y="2551971"/>
            <a:ext cx="6507748" cy="1524521"/>
          </a:xfrm>
          <a:prstGeom prst="rect">
            <a:avLst/>
          </a:prstGeom>
        </p:spPr>
        <p:txBody>
          <a:bodyPr lIns="0" tIns="0" rIns="0" bIns="0" rtlCol="0" anchor="t">
            <a:spAutoFit/>
          </a:bodyPr>
          <a:lstStyle/>
          <a:p>
            <a:pPr algn="just">
              <a:lnSpc>
                <a:spcPts val="1540"/>
              </a:lnSpc>
            </a:pPr>
            <a:r>
              <a:rPr lang="en-US" sz="1100">
                <a:solidFill>
                  <a:srgbClr val="000000"/>
                </a:solidFill>
                <a:latin typeface="Montserrat"/>
                <a:ea typeface="Montserrat"/>
                <a:cs typeface="Montserrat"/>
                <a:sym typeface="Montserrat"/>
              </a:rPr>
              <a:t>Esta variação do sistema de resfriamento padrão permite recuperar energia aumentando o delta T da água de resfriamento à medida que ela passa pelos resfriadores. Para atingir este delta T mais alto, o resfriador do primeiro e do segundo estágio é conectado em série para fornecer até 85 °C a 90 °C de água quente na saída da embalagem, dependendo das condições de trabalho.</a:t>
            </a:r>
          </a:p>
          <a:p>
            <a:pPr algn="just">
              <a:lnSpc>
                <a:spcPts val="1540"/>
              </a:lnSpc>
            </a:pPr>
            <a:r>
              <a:rPr lang="en-US" sz="1100">
                <a:solidFill>
                  <a:srgbClr val="000000"/>
                </a:solidFill>
                <a:latin typeface="Montserrat"/>
                <a:ea typeface="Montserrat"/>
                <a:cs typeface="Montserrat"/>
                <a:sym typeface="Montserrat"/>
              </a:rPr>
              <a:t> </a:t>
            </a:r>
          </a:p>
          <a:p>
            <a:pPr algn="just">
              <a:lnSpc>
                <a:spcPts val="1540"/>
              </a:lnSpc>
            </a:pPr>
            <a:r>
              <a:rPr lang="en-US" sz="1100">
                <a:solidFill>
                  <a:srgbClr val="000000"/>
                </a:solidFill>
                <a:latin typeface="Montserrat"/>
                <a:ea typeface="Montserrat"/>
                <a:cs typeface="Montserrat"/>
                <a:sym typeface="Montserrat"/>
              </a:rPr>
              <a:t> </a:t>
            </a:r>
          </a:p>
          <a:p>
            <a:pPr algn="just">
              <a:lnSpc>
                <a:spcPts val="1552"/>
              </a:lnSpc>
            </a:pPr>
            <a:endParaRPr lang="en-US" sz="1100">
              <a:solidFill>
                <a:srgbClr val="000000"/>
              </a:solidFill>
              <a:latin typeface="Montserrat"/>
              <a:ea typeface="Montserrat"/>
              <a:cs typeface="Montserrat"/>
              <a:sym typeface="Montserrat"/>
            </a:endParaRPr>
          </a:p>
        </p:txBody>
      </p:sp>
      <p:grpSp>
        <p:nvGrpSpPr>
          <p:cNvPr id="22" name="Group 22"/>
          <p:cNvGrpSpPr/>
          <p:nvPr/>
        </p:nvGrpSpPr>
        <p:grpSpPr>
          <a:xfrm>
            <a:off x="584481" y="3904971"/>
            <a:ext cx="343043" cy="171521"/>
            <a:chOff x="0" y="0"/>
            <a:chExt cx="812800" cy="406400"/>
          </a:xfrm>
        </p:grpSpPr>
        <p:sp>
          <p:nvSpPr>
            <p:cNvPr id="23" name="Freeform 23"/>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4" name="TextBox 24"/>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25" name="TextBox 25"/>
          <p:cNvSpPr txBox="1"/>
          <p:nvPr/>
        </p:nvSpPr>
        <p:spPr>
          <a:xfrm>
            <a:off x="1096523" y="3819324"/>
            <a:ext cx="6166416" cy="493212"/>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PROTEÇÃO CONTRA CONGELAMENTO DE AMBIENTE BAIXO (SOMENTE VELOCIDADE FIXA)</a:t>
            </a:r>
          </a:p>
        </p:txBody>
      </p:sp>
      <p:sp>
        <p:nvSpPr>
          <p:cNvPr id="26" name="TextBox 26"/>
          <p:cNvSpPr txBox="1"/>
          <p:nvPr/>
        </p:nvSpPr>
        <p:spPr>
          <a:xfrm>
            <a:off x="584479" y="4611160"/>
            <a:ext cx="6507748" cy="3429521"/>
          </a:xfrm>
          <a:prstGeom prst="rect">
            <a:avLst/>
          </a:prstGeom>
        </p:spPr>
        <p:txBody>
          <a:bodyPr lIns="0" tIns="0" rIns="0" bIns="0" rtlCol="0" anchor="t">
            <a:spAutoFit/>
          </a:bodyPr>
          <a:lstStyle/>
          <a:p>
            <a:pPr algn="just">
              <a:lnSpc>
                <a:spcPts val="1540"/>
              </a:lnSpc>
            </a:pPr>
            <a:r>
              <a:rPr lang="en-US" sz="1100">
                <a:solidFill>
                  <a:srgbClr val="000000"/>
                </a:solidFill>
                <a:latin typeface="Montserrat"/>
                <a:ea typeface="Montserrat"/>
                <a:cs typeface="Montserrat"/>
                <a:sym typeface="Montserrat"/>
              </a:rPr>
              <a:t>Dar partida em um compressor com lubrificante viscoso e condensação dentro dos componentes elétricos ou sistemas de drenagem de condensação congelados pode ser prejudicial e resultar em danos. Para se proteger desses eventos, o controlador avisará o usuário se ocorrerem condições de congelamento no momento da partida e, se os aquecedores estiverem instalados, executará um ciclo de aquecimento antes da carga. Para unidades a serem instaladas em condições com temperaturas abaixo de (-23 °C), a Ingersoll Rand oferece uma combinação de elementos de aquecimento no painel de partida, aquecimento de traços e aquecedores de motor ou para evitar umidade ou congelamento de condensar quando a unidade for desligada. Os aquecedores podem ser conectados diretamente à voltagem de alimentação do cliente ou por meio do acionador para que ele possa ser ligado quando a unidade for desligada. Por um VFD no soprador, o controlador mantém as temperaturas adequadas no compressor mesmo em ambientes com baixas temperaturas. OBSERVAÇÃO: a modificação externa é uma opção separada e pode ser solicitada em conjunto com a proteção contra congelamento. </a:t>
            </a:r>
          </a:p>
          <a:p>
            <a:pPr algn="just">
              <a:lnSpc>
                <a:spcPts val="1540"/>
              </a:lnSpc>
            </a:pPr>
            <a:endParaRPr lang="en-US" sz="1100">
              <a:solidFill>
                <a:srgbClr val="000000"/>
              </a:solidFill>
              <a:latin typeface="Montserrat"/>
              <a:ea typeface="Montserrat"/>
              <a:cs typeface="Montserrat"/>
              <a:sym typeface="Montserrat"/>
            </a:endParaRPr>
          </a:p>
          <a:p>
            <a:pPr algn="just">
              <a:lnSpc>
                <a:spcPts val="1540"/>
              </a:lnSpc>
            </a:pPr>
            <a:r>
              <a:rPr lang="en-US" sz="1100" b="1">
                <a:solidFill>
                  <a:srgbClr val="000000"/>
                </a:solidFill>
                <a:latin typeface="Montserrat Bold"/>
                <a:ea typeface="Montserrat Bold"/>
                <a:cs typeface="Montserrat Bold"/>
                <a:sym typeface="Montserrat Bold"/>
              </a:rPr>
              <a:t> </a:t>
            </a:r>
          </a:p>
          <a:p>
            <a:pPr algn="just">
              <a:lnSpc>
                <a:spcPts val="1540"/>
              </a:lnSpc>
            </a:pPr>
            <a:endParaRPr lang="en-US" sz="1100" b="1">
              <a:solidFill>
                <a:srgbClr val="000000"/>
              </a:solidFill>
              <a:latin typeface="Montserrat Bold"/>
              <a:ea typeface="Montserrat Bold"/>
              <a:cs typeface="Montserrat Bold"/>
              <a:sym typeface="Montserrat Bold"/>
            </a:endParaRPr>
          </a:p>
          <a:p>
            <a:pPr algn="just">
              <a:lnSpc>
                <a:spcPts val="1552"/>
              </a:lnSpc>
            </a:pPr>
            <a:endParaRPr lang="en-US" sz="1100" b="1">
              <a:solidFill>
                <a:srgbClr val="000000"/>
              </a:solidFill>
              <a:latin typeface="Montserrat Bold"/>
              <a:ea typeface="Montserrat Bold"/>
              <a:cs typeface="Montserrat Bold"/>
              <a:sym typeface="Montserrat Bold"/>
            </a:endParaRPr>
          </a:p>
        </p:txBody>
      </p:sp>
      <p:sp>
        <p:nvSpPr>
          <p:cNvPr id="27" name="TextBox 27"/>
          <p:cNvSpPr txBox="1"/>
          <p:nvPr/>
        </p:nvSpPr>
        <p:spPr>
          <a:xfrm>
            <a:off x="1096525" y="2142643"/>
            <a:ext cx="5921947" cy="240662"/>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PRONTO PARA RECUPERAÇÃO DE ENERGIA</a:t>
            </a:r>
          </a:p>
        </p:txBody>
      </p:sp>
      <p:sp>
        <p:nvSpPr>
          <p:cNvPr id="28" name="TextBox 28"/>
          <p:cNvSpPr txBox="1"/>
          <p:nvPr/>
        </p:nvSpPr>
        <p:spPr>
          <a:xfrm>
            <a:off x="1096523" y="7512824"/>
            <a:ext cx="6166416" cy="749692"/>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PROTEÇÃO DE ENTRADA DE CHUVA PARA INSTALAÇÃO EXTERNA (SOMENTE VELOCIDADE FIXA):</a:t>
            </a:r>
          </a:p>
          <a:p>
            <a:pPr>
              <a:lnSpc>
                <a:spcPts val="1960"/>
              </a:lnSpc>
            </a:pPr>
            <a:endParaRPr lang="en-US" sz="1400" b="1">
              <a:solidFill>
                <a:srgbClr val="6F6F6F"/>
              </a:solidFill>
              <a:latin typeface="Montserrat Bold"/>
              <a:ea typeface="Montserrat Bold"/>
              <a:cs typeface="Montserrat Bold"/>
              <a:sym typeface="Montserrat Bold"/>
            </a:endParaRPr>
          </a:p>
        </p:txBody>
      </p:sp>
      <p:grpSp>
        <p:nvGrpSpPr>
          <p:cNvPr id="29" name="Group 29"/>
          <p:cNvGrpSpPr/>
          <p:nvPr/>
        </p:nvGrpSpPr>
        <p:grpSpPr>
          <a:xfrm>
            <a:off x="584481" y="7580770"/>
            <a:ext cx="343043" cy="171521"/>
            <a:chOff x="0" y="0"/>
            <a:chExt cx="812800" cy="406400"/>
          </a:xfrm>
        </p:grpSpPr>
        <p:sp>
          <p:nvSpPr>
            <p:cNvPr id="30" name="Freeform 30"/>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31" name="TextBox 31"/>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32" name="TextBox 32"/>
          <p:cNvSpPr txBox="1"/>
          <p:nvPr/>
        </p:nvSpPr>
        <p:spPr>
          <a:xfrm>
            <a:off x="584479" y="8344038"/>
            <a:ext cx="6507748" cy="1524521"/>
          </a:xfrm>
          <a:prstGeom prst="rect">
            <a:avLst/>
          </a:prstGeom>
        </p:spPr>
        <p:txBody>
          <a:bodyPr lIns="0" tIns="0" rIns="0" bIns="0" rtlCol="0" anchor="t">
            <a:spAutoFit/>
          </a:bodyPr>
          <a:lstStyle/>
          <a:p>
            <a:pPr algn="just">
              <a:lnSpc>
                <a:spcPts val="1540"/>
              </a:lnSpc>
            </a:pPr>
            <a:r>
              <a:rPr lang="en-US" sz="1100">
                <a:solidFill>
                  <a:srgbClr val="000000"/>
                </a:solidFill>
                <a:latin typeface="Montserrat"/>
                <a:ea typeface="Montserrat"/>
                <a:cs typeface="Montserrat"/>
                <a:sym typeface="Montserrat"/>
              </a:rPr>
              <a:t>Esta variação do sistema de resfriamento padrão permite recuperar energia aumentando o delta T da água de resfriamento à medida que ela passa pelos resfriadores. Para atingir este delta T mais alto, o resfriador do primeiro e do segundo estágio é conectado em série para fornecer até 85 °C a 90 °C de água quente na saída da embalagem, dependendo das condições de trabalho.</a:t>
            </a:r>
          </a:p>
          <a:p>
            <a:pPr algn="just">
              <a:lnSpc>
                <a:spcPts val="1540"/>
              </a:lnSpc>
            </a:pPr>
            <a:r>
              <a:rPr lang="en-US" sz="1100">
                <a:solidFill>
                  <a:srgbClr val="000000"/>
                </a:solidFill>
                <a:latin typeface="Montserrat"/>
                <a:ea typeface="Montserrat"/>
                <a:cs typeface="Montserrat"/>
                <a:sym typeface="Montserrat"/>
              </a:rPr>
              <a:t> </a:t>
            </a:r>
          </a:p>
          <a:p>
            <a:pPr algn="just">
              <a:lnSpc>
                <a:spcPts val="1540"/>
              </a:lnSpc>
            </a:pPr>
            <a:r>
              <a:rPr lang="en-US" sz="1100">
                <a:solidFill>
                  <a:srgbClr val="000000"/>
                </a:solidFill>
                <a:latin typeface="Montserrat"/>
                <a:ea typeface="Montserrat"/>
                <a:cs typeface="Montserrat"/>
                <a:sym typeface="Montserrat"/>
              </a:rPr>
              <a:t> </a:t>
            </a:r>
          </a:p>
          <a:p>
            <a:pPr algn="just">
              <a:lnSpc>
                <a:spcPts val="1552"/>
              </a:lnSpc>
            </a:pPr>
            <a:endParaRPr lang="en-US" sz="1100">
              <a:solidFill>
                <a:srgbClr val="000000"/>
              </a:solidFill>
              <a:latin typeface="Montserrat"/>
              <a:ea typeface="Montserrat"/>
              <a:cs typeface="Montserrat"/>
              <a:sym typeface="Montserrat"/>
            </a:endParaRPr>
          </a:p>
        </p:txBody>
      </p:sp>
      <p:pic>
        <p:nvPicPr>
          <p:cNvPr id="37" name="Imagem 36">
            <a:extLst>
              <a:ext uri="{FF2B5EF4-FFF2-40B4-BE49-F238E27FC236}">
                <a16:creationId xmlns:a16="http://schemas.microsoft.com/office/drawing/2014/main" id="{E4412FE5-A4ED-3F7D-7345-A629612A5C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5489"/>
            <a:ext cx="7583202" cy="859247"/>
          </a:xfrm>
          <a:prstGeom prst="rect">
            <a:avLst/>
          </a:prstGeom>
        </p:spPr>
      </p:pic>
      <p:grpSp>
        <p:nvGrpSpPr>
          <p:cNvPr id="7" name="Group 8">
            <a:extLst>
              <a:ext uri="{FF2B5EF4-FFF2-40B4-BE49-F238E27FC236}">
                <a16:creationId xmlns:a16="http://schemas.microsoft.com/office/drawing/2014/main" id="{9C2CFF2B-5381-CC45-E621-E3647A85E805}"/>
              </a:ext>
            </a:extLst>
          </p:cNvPr>
          <p:cNvGrpSpPr/>
          <p:nvPr/>
        </p:nvGrpSpPr>
        <p:grpSpPr>
          <a:xfrm>
            <a:off x="1" y="10514133"/>
            <a:ext cx="7556500" cy="179269"/>
            <a:chOff x="0" y="0"/>
            <a:chExt cx="3047987" cy="131886"/>
          </a:xfrm>
        </p:grpSpPr>
        <p:sp>
          <p:nvSpPr>
            <p:cNvPr id="8" name="Freeform 9">
              <a:extLst>
                <a:ext uri="{FF2B5EF4-FFF2-40B4-BE49-F238E27FC236}">
                  <a16:creationId xmlns:a16="http://schemas.microsoft.com/office/drawing/2014/main" id="{0A4DFB28-3037-30C0-730A-C2A040C65740}"/>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9" name="TextBox 10">
              <a:extLst>
                <a:ext uri="{FF2B5EF4-FFF2-40B4-BE49-F238E27FC236}">
                  <a16:creationId xmlns:a16="http://schemas.microsoft.com/office/drawing/2014/main" id="{678B3477-829C-8ACE-1D85-31F1B3263CD3}"/>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2" name="TextBox 12"/>
          <p:cNvSpPr txBox="1"/>
          <p:nvPr/>
        </p:nvSpPr>
        <p:spPr>
          <a:xfrm>
            <a:off x="207519" y="3709259"/>
            <a:ext cx="7055421" cy="2906950"/>
          </a:xfrm>
          <a:prstGeom prst="rect">
            <a:avLst/>
          </a:prstGeom>
        </p:spPr>
        <p:txBody>
          <a:bodyPr lIns="0" tIns="0" rIns="0" bIns="0" rtlCol="0" anchor="t">
            <a:spAutoFit/>
          </a:bodyPr>
          <a:lstStyle/>
          <a:p>
            <a:pPr marL="300073" lvl="1" indent="-150036">
              <a:lnSpc>
                <a:spcPts val="1945"/>
              </a:lnSpc>
              <a:buFont typeface="Arial"/>
              <a:buChar char="•"/>
            </a:pPr>
            <a:r>
              <a:rPr lang="en-US" sz="1389">
                <a:solidFill>
                  <a:srgbClr val="000000"/>
                </a:solidFill>
                <a:latin typeface="Montserrat"/>
                <a:ea typeface="Montserrat"/>
                <a:cs typeface="Montserrat"/>
                <a:sym typeface="Montserrat"/>
              </a:rPr>
              <a:t>Fundada em 1905 pela fusão da “Ingersoll-SergeantDrillCompany” e “Rand DrillCompany”, empresas que foram fundadas em 1871.</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Headquarters - Davidson, North Carolina – USA.</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Listada na bolsa de Nova York desde 1906.</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 $14 bilhões valor da companhia.</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60.000 funcionários no mundo.</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83 fabricas no mundo mais Escritórios Comerciais, Centros de Distrib. e Centros de Serviço.</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Canais diretos ou por distribuição, em mais de 100 países.</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Marcas fortes: #1 ou #2 em seus respectivos segmentos.</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 Mais de 108 anos de experiência em inovações e tecnológica.</a:t>
            </a:r>
          </a:p>
          <a:p>
            <a:pPr>
              <a:lnSpc>
                <a:spcPts val="1945"/>
              </a:lnSpc>
            </a:pPr>
            <a:endParaRPr lang="en-US" sz="1389">
              <a:solidFill>
                <a:srgbClr val="000000"/>
              </a:solidFill>
              <a:latin typeface="Montserrat"/>
              <a:ea typeface="Montserrat"/>
              <a:cs typeface="Montserrat"/>
              <a:sym typeface="Montserrat"/>
            </a:endParaRPr>
          </a:p>
        </p:txBody>
      </p:sp>
      <p:sp>
        <p:nvSpPr>
          <p:cNvPr id="13" name="Freeform 13"/>
          <p:cNvSpPr/>
          <p:nvPr/>
        </p:nvSpPr>
        <p:spPr>
          <a:xfrm>
            <a:off x="295862" y="2656015"/>
            <a:ext cx="6967079" cy="786545"/>
          </a:xfrm>
          <a:custGeom>
            <a:avLst/>
            <a:gdLst/>
            <a:ahLst/>
            <a:cxnLst/>
            <a:rect l="l" t="t" r="r" b="b"/>
            <a:pathLst>
              <a:path w="6967079" h="786545">
                <a:moveTo>
                  <a:pt x="0" y="0"/>
                </a:moveTo>
                <a:lnTo>
                  <a:pt x="6967079" y="0"/>
                </a:lnTo>
                <a:lnTo>
                  <a:pt x="6967079" y="786546"/>
                </a:lnTo>
                <a:lnTo>
                  <a:pt x="0" y="786546"/>
                </a:lnTo>
                <a:lnTo>
                  <a:pt x="0" y="0"/>
                </a:lnTo>
                <a:close/>
              </a:path>
            </a:pathLst>
          </a:custGeom>
          <a:blipFill>
            <a:blip r:embed="rId3"/>
            <a:stretch>
              <a:fillRect l="-2760" t="-26627" r="-2392" b="-24730"/>
            </a:stretch>
          </a:blipFill>
        </p:spPr>
      </p:sp>
      <p:sp>
        <p:nvSpPr>
          <p:cNvPr id="14" name="Freeform 14"/>
          <p:cNvSpPr/>
          <p:nvPr/>
        </p:nvSpPr>
        <p:spPr>
          <a:xfrm>
            <a:off x="323514" y="6799514"/>
            <a:ext cx="3268773" cy="2177820"/>
          </a:xfrm>
          <a:custGeom>
            <a:avLst/>
            <a:gdLst/>
            <a:ahLst/>
            <a:cxnLst/>
            <a:rect l="l" t="t" r="r" b="b"/>
            <a:pathLst>
              <a:path w="3268773" h="2177820">
                <a:moveTo>
                  <a:pt x="0" y="0"/>
                </a:moveTo>
                <a:lnTo>
                  <a:pt x="3268773" y="0"/>
                </a:lnTo>
                <a:lnTo>
                  <a:pt x="3268773" y="2177820"/>
                </a:lnTo>
                <a:lnTo>
                  <a:pt x="0" y="2177820"/>
                </a:lnTo>
                <a:lnTo>
                  <a:pt x="0" y="0"/>
                </a:lnTo>
                <a:close/>
              </a:path>
            </a:pathLst>
          </a:custGeom>
          <a:blipFill>
            <a:blip r:embed="rId4"/>
            <a:stretch>
              <a:fillRect/>
            </a:stretch>
          </a:blipFill>
        </p:spPr>
      </p:sp>
      <p:sp>
        <p:nvSpPr>
          <p:cNvPr id="15" name="Freeform 15"/>
          <p:cNvSpPr/>
          <p:nvPr/>
        </p:nvSpPr>
        <p:spPr>
          <a:xfrm>
            <a:off x="3685471" y="6829991"/>
            <a:ext cx="3577469" cy="2147345"/>
          </a:xfrm>
          <a:custGeom>
            <a:avLst/>
            <a:gdLst/>
            <a:ahLst/>
            <a:cxnLst/>
            <a:rect l="l" t="t" r="r" b="b"/>
            <a:pathLst>
              <a:path w="3577469" h="2147345">
                <a:moveTo>
                  <a:pt x="0" y="0"/>
                </a:moveTo>
                <a:lnTo>
                  <a:pt x="3577470" y="0"/>
                </a:lnTo>
                <a:lnTo>
                  <a:pt x="3577470" y="2147345"/>
                </a:lnTo>
                <a:lnTo>
                  <a:pt x="0" y="2147345"/>
                </a:lnTo>
                <a:lnTo>
                  <a:pt x="0" y="0"/>
                </a:lnTo>
                <a:close/>
              </a:path>
            </a:pathLst>
          </a:custGeom>
          <a:blipFill>
            <a:blip r:embed="rId5"/>
            <a:stretch>
              <a:fillRect l="-17904" r="-719"/>
            </a:stretch>
          </a:blipFill>
        </p:spPr>
      </p:sp>
      <p:sp>
        <p:nvSpPr>
          <p:cNvPr id="17" name="TextBox 17"/>
          <p:cNvSpPr txBox="1"/>
          <p:nvPr/>
        </p:nvSpPr>
        <p:spPr>
          <a:xfrm>
            <a:off x="375831" y="1246620"/>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INGERSOLLL RAND NO MUNDO</a:t>
            </a:r>
          </a:p>
        </p:txBody>
      </p:sp>
      <p:sp>
        <p:nvSpPr>
          <p:cNvPr id="18" name="TextBox 18"/>
          <p:cNvSpPr txBox="1"/>
          <p:nvPr/>
        </p:nvSpPr>
        <p:spPr>
          <a:xfrm>
            <a:off x="375831" y="1686040"/>
            <a:ext cx="6639246" cy="956993"/>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Pioneira na tecnologia de compressores a parafuso no mundo e em compressores com inversor de frequência, criou e patenteou a tecnologia HPM aplicada em seus compressores.</a:t>
            </a:r>
          </a:p>
          <a:p>
            <a:pPr algn="just">
              <a:lnSpc>
                <a:spcPts val="1913"/>
              </a:lnSpc>
            </a:pPr>
            <a:endParaRPr lang="en-US" sz="1367">
              <a:solidFill>
                <a:srgbClr val="000000"/>
              </a:solidFill>
              <a:latin typeface="Montserrat"/>
              <a:ea typeface="Montserrat"/>
              <a:cs typeface="Montserrat"/>
              <a:sym typeface="Montserrat"/>
            </a:endParaRPr>
          </a:p>
        </p:txBody>
      </p:sp>
      <p:sp>
        <p:nvSpPr>
          <p:cNvPr id="19" name="TextBox 19"/>
          <p:cNvSpPr txBox="1"/>
          <p:nvPr/>
        </p:nvSpPr>
        <p:spPr>
          <a:xfrm>
            <a:off x="3685471" y="9053536"/>
            <a:ext cx="3852989" cy="421269"/>
          </a:xfrm>
          <a:prstGeom prst="rect">
            <a:avLst/>
          </a:prstGeom>
        </p:spPr>
        <p:txBody>
          <a:bodyPr lIns="0" tIns="0" rIns="0" bIns="0" rtlCol="0" anchor="t">
            <a:spAutoFit/>
          </a:bodyPr>
          <a:lstStyle/>
          <a:p>
            <a:pPr>
              <a:lnSpc>
                <a:spcPts val="1679"/>
              </a:lnSpc>
            </a:pPr>
            <a:r>
              <a:rPr lang="en-US" sz="1200">
                <a:solidFill>
                  <a:srgbClr val="000000"/>
                </a:solidFill>
                <a:latin typeface="Open Sans"/>
                <a:ea typeface="Open Sans"/>
                <a:cs typeface="Open Sans"/>
                <a:sym typeface="Open Sans"/>
              </a:rPr>
              <a:t>Sede - Davidson, North Carolina – USA</a:t>
            </a:r>
          </a:p>
          <a:p>
            <a:pPr>
              <a:lnSpc>
                <a:spcPts val="1679"/>
              </a:lnSpc>
            </a:pPr>
            <a:endParaRPr lang="en-US" sz="1200">
              <a:solidFill>
                <a:srgbClr val="000000"/>
              </a:solidFill>
              <a:latin typeface="Open Sans"/>
              <a:ea typeface="Open Sans"/>
              <a:cs typeface="Open Sans"/>
              <a:sym typeface="Open Sans"/>
            </a:endParaRPr>
          </a:p>
        </p:txBody>
      </p:sp>
      <p:sp>
        <p:nvSpPr>
          <p:cNvPr id="20" name="TextBox 20"/>
          <p:cNvSpPr txBox="1"/>
          <p:nvPr/>
        </p:nvSpPr>
        <p:spPr>
          <a:xfrm>
            <a:off x="409731" y="9053536"/>
            <a:ext cx="3039082" cy="421269"/>
          </a:xfrm>
          <a:prstGeom prst="rect">
            <a:avLst/>
          </a:prstGeom>
        </p:spPr>
        <p:txBody>
          <a:bodyPr lIns="0" tIns="0" rIns="0" bIns="0" rtlCol="0" anchor="t">
            <a:spAutoFit/>
          </a:bodyPr>
          <a:lstStyle/>
          <a:p>
            <a:pPr algn="ctr">
              <a:lnSpc>
                <a:spcPts val="1679"/>
              </a:lnSpc>
            </a:pPr>
            <a:r>
              <a:rPr lang="en-US" sz="1200">
                <a:solidFill>
                  <a:srgbClr val="000000"/>
                </a:solidFill>
                <a:latin typeface="Open Sans"/>
                <a:ea typeface="Open Sans"/>
                <a:cs typeface="Open Sans"/>
                <a:sym typeface="Open Sans"/>
              </a:rPr>
              <a:t>Unidade produtiva - Campinas, SP - Brasil</a:t>
            </a:r>
          </a:p>
          <a:p>
            <a:pPr algn="ctr">
              <a:lnSpc>
                <a:spcPts val="1679"/>
              </a:lnSpc>
            </a:pPr>
            <a:endParaRPr lang="en-US" sz="1200">
              <a:solidFill>
                <a:srgbClr val="000000"/>
              </a:solidFill>
              <a:latin typeface="Open Sans"/>
              <a:ea typeface="Open Sans"/>
              <a:cs typeface="Open Sans"/>
              <a:sym typeface="Open Sans"/>
            </a:endParaRPr>
          </a:p>
        </p:txBody>
      </p:sp>
      <p:grpSp>
        <p:nvGrpSpPr>
          <p:cNvPr id="21" name="Group 8">
            <a:extLst>
              <a:ext uri="{FF2B5EF4-FFF2-40B4-BE49-F238E27FC236}">
                <a16:creationId xmlns:a16="http://schemas.microsoft.com/office/drawing/2014/main" id="{13A40E96-F669-0EF1-DBC2-99963601EE1F}"/>
              </a:ext>
            </a:extLst>
          </p:cNvPr>
          <p:cNvGrpSpPr/>
          <p:nvPr/>
        </p:nvGrpSpPr>
        <p:grpSpPr>
          <a:xfrm>
            <a:off x="1" y="10514133"/>
            <a:ext cx="7556500" cy="179269"/>
            <a:chOff x="0" y="0"/>
            <a:chExt cx="3047987" cy="131886"/>
          </a:xfrm>
        </p:grpSpPr>
        <p:sp>
          <p:nvSpPr>
            <p:cNvPr id="22" name="Freeform 9">
              <a:extLst>
                <a:ext uri="{FF2B5EF4-FFF2-40B4-BE49-F238E27FC236}">
                  <a16:creationId xmlns:a16="http://schemas.microsoft.com/office/drawing/2014/main" id="{326043C1-49A9-B98B-1344-ECB82358CB9C}"/>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3" name="TextBox 10">
              <a:extLst>
                <a:ext uri="{FF2B5EF4-FFF2-40B4-BE49-F238E27FC236}">
                  <a16:creationId xmlns:a16="http://schemas.microsoft.com/office/drawing/2014/main" id="{D2DDBB26-AABE-3B21-FC6E-50CCE913A46E}"/>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26" name="Imagem 25">
            <a:extLst>
              <a:ext uri="{FF2B5EF4-FFF2-40B4-BE49-F238E27FC236}">
                <a16:creationId xmlns:a16="http://schemas.microsoft.com/office/drawing/2014/main" id="{5D3656DF-3CBB-AF01-27EF-B505A684B6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150" y="82102"/>
            <a:ext cx="7722608" cy="85924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79482" y="9717602"/>
            <a:ext cx="2150967" cy="859247"/>
          </a:xfrm>
          <a:custGeom>
            <a:avLst/>
            <a:gdLst/>
            <a:ahLst/>
            <a:cxnLst/>
            <a:rect l="l" t="t" r="r" b="b"/>
            <a:pathLst>
              <a:path w="1845590" h="699660">
                <a:moveTo>
                  <a:pt x="0" y="0"/>
                </a:moveTo>
                <a:lnTo>
                  <a:pt x="1845590" y="0"/>
                </a:lnTo>
                <a:lnTo>
                  <a:pt x="1845590" y="699660"/>
                </a:lnTo>
                <a:lnTo>
                  <a:pt x="0" y="699660"/>
                </a:lnTo>
                <a:lnTo>
                  <a:pt x="0" y="0"/>
                </a:lnTo>
                <a:close/>
              </a:path>
            </a:pathLst>
          </a:custGeom>
          <a:blipFill>
            <a:blip r:embed="rId2"/>
            <a:stretch>
              <a:fillRect/>
            </a:stretch>
          </a:blipFill>
        </p:spPr>
      </p:sp>
      <p:grpSp>
        <p:nvGrpSpPr>
          <p:cNvPr id="13" name="Group 13"/>
          <p:cNvGrpSpPr/>
          <p:nvPr/>
        </p:nvGrpSpPr>
        <p:grpSpPr>
          <a:xfrm>
            <a:off x="663331" y="1038385"/>
            <a:ext cx="343043" cy="171521"/>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1170281" y="1009808"/>
            <a:ext cx="5921947" cy="240662"/>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SOFT STARTER ELETRÔNICO (SOMENTA VELOCIDADE FIXA)</a:t>
            </a:r>
          </a:p>
        </p:txBody>
      </p:sp>
      <p:sp>
        <p:nvSpPr>
          <p:cNvPr id="17" name="TextBox 17"/>
          <p:cNvSpPr txBox="1"/>
          <p:nvPr/>
        </p:nvSpPr>
        <p:spPr>
          <a:xfrm>
            <a:off x="663329" y="1396136"/>
            <a:ext cx="6507748" cy="1715021"/>
          </a:xfrm>
          <a:prstGeom prst="rect">
            <a:avLst/>
          </a:prstGeom>
        </p:spPr>
        <p:txBody>
          <a:bodyPr lIns="0" tIns="0" rIns="0" bIns="0" rtlCol="0" anchor="t">
            <a:spAutoFit/>
          </a:bodyPr>
          <a:lstStyle/>
          <a:p>
            <a:pPr algn="just">
              <a:lnSpc>
                <a:spcPts val="1540"/>
              </a:lnSpc>
            </a:pPr>
            <a:r>
              <a:rPr lang="en-US" sz="1100">
                <a:solidFill>
                  <a:srgbClr val="000000"/>
                </a:solidFill>
                <a:latin typeface="Montserrat"/>
                <a:ea typeface="Montserrat"/>
                <a:cs typeface="Montserrat"/>
                <a:sym typeface="Montserrat"/>
              </a:rPr>
              <a:t>A partida suave opcional facilita a redução da corrente de partida para o valor mais baixo possível, compatível com a partida positiva do motor de acionamento. Este sistema é oferecido para superar problemas onde o equipamento local é sensível a, ou espera-se que seja afetado por perturbações nas fontes de alimentação causadas por correntes de partida relativamente altas e picos transitórios causados por partidas de motor de comutação de contator tradicional. Todos os soft starters são montados integralmente dentro da caixa de partida do compressor.</a:t>
            </a:r>
          </a:p>
          <a:p>
            <a:pPr algn="just">
              <a:lnSpc>
                <a:spcPts val="1540"/>
              </a:lnSpc>
            </a:pPr>
            <a:r>
              <a:rPr lang="en-US" sz="1100">
                <a:solidFill>
                  <a:srgbClr val="000000"/>
                </a:solidFill>
                <a:latin typeface="Montserrat"/>
                <a:ea typeface="Montserrat"/>
                <a:cs typeface="Montserrat"/>
                <a:sym typeface="Montserrat"/>
              </a:rPr>
              <a:t> </a:t>
            </a:r>
          </a:p>
          <a:p>
            <a:pPr algn="just">
              <a:lnSpc>
                <a:spcPts val="1552"/>
              </a:lnSpc>
            </a:pPr>
            <a:endParaRPr lang="en-US" sz="1100">
              <a:solidFill>
                <a:srgbClr val="000000"/>
              </a:solidFill>
              <a:latin typeface="Montserrat"/>
              <a:ea typeface="Montserrat"/>
              <a:cs typeface="Montserrat"/>
              <a:sym typeface="Montserrat"/>
            </a:endParaRPr>
          </a:p>
        </p:txBody>
      </p:sp>
      <p:grpSp>
        <p:nvGrpSpPr>
          <p:cNvPr id="18" name="Group 18"/>
          <p:cNvGrpSpPr/>
          <p:nvPr/>
        </p:nvGrpSpPr>
        <p:grpSpPr>
          <a:xfrm>
            <a:off x="663331" y="3073093"/>
            <a:ext cx="343043" cy="171521"/>
            <a:chOff x="0" y="0"/>
            <a:chExt cx="812800" cy="406400"/>
          </a:xfrm>
        </p:grpSpPr>
        <p:sp>
          <p:nvSpPr>
            <p:cNvPr id="19" name="Freeform 19"/>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0" name="TextBox 20"/>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21" name="TextBox 21"/>
          <p:cNvSpPr txBox="1"/>
          <p:nvPr/>
        </p:nvSpPr>
        <p:spPr>
          <a:xfrm>
            <a:off x="1170279" y="3024233"/>
            <a:ext cx="6166416" cy="240662"/>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MONITOR DE FASE (SOMENTE VELOCIDADE FIXA)</a:t>
            </a:r>
          </a:p>
        </p:txBody>
      </p:sp>
      <p:sp>
        <p:nvSpPr>
          <p:cNvPr id="22" name="TextBox 22"/>
          <p:cNvSpPr txBox="1"/>
          <p:nvPr/>
        </p:nvSpPr>
        <p:spPr>
          <a:xfrm>
            <a:off x="663329" y="3407772"/>
            <a:ext cx="6507748" cy="1143521"/>
          </a:xfrm>
          <a:prstGeom prst="rect">
            <a:avLst/>
          </a:prstGeom>
        </p:spPr>
        <p:txBody>
          <a:bodyPr lIns="0" tIns="0" rIns="0" bIns="0" rtlCol="0" anchor="t">
            <a:spAutoFit/>
          </a:bodyPr>
          <a:lstStyle/>
          <a:p>
            <a:pPr algn="just">
              <a:lnSpc>
                <a:spcPts val="1540"/>
              </a:lnSpc>
            </a:pPr>
            <a:r>
              <a:rPr lang="en-US" sz="1100">
                <a:solidFill>
                  <a:srgbClr val="000000"/>
                </a:solidFill>
                <a:latin typeface="Montserrat"/>
                <a:ea typeface="Montserrat"/>
                <a:cs typeface="Montserrat"/>
                <a:sym typeface="Montserrat"/>
              </a:rPr>
              <a:t>Um monitor de fase opcional pode ser especificado para detectar perda de fase, reversão de fase, baixa tensão (brown out) e desequilíbrio de fase.</a:t>
            </a:r>
          </a:p>
          <a:p>
            <a:pPr algn="just">
              <a:lnSpc>
                <a:spcPts val="1540"/>
              </a:lnSpc>
            </a:pPr>
            <a:endParaRPr lang="en-US" sz="1100">
              <a:solidFill>
                <a:srgbClr val="000000"/>
              </a:solidFill>
              <a:latin typeface="Montserrat"/>
              <a:ea typeface="Montserrat"/>
              <a:cs typeface="Montserrat"/>
              <a:sym typeface="Montserrat"/>
            </a:endParaRPr>
          </a:p>
          <a:p>
            <a:pPr algn="just">
              <a:lnSpc>
                <a:spcPts val="1540"/>
              </a:lnSpc>
            </a:pPr>
            <a:r>
              <a:rPr lang="en-US" sz="1100" b="1">
                <a:solidFill>
                  <a:srgbClr val="000000"/>
                </a:solidFill>
                <a:latin typeface="Montserrat Bold"/>
                <a:ea typeface="Montserrat Bold"/>
                <a:cs typeface="Montserrat Bold"/>
                <a:sym typeface="Montserrat Bold"/>
              </a:rPr>
              <a:t> </a:t>
            </a:r>
          </a:p>
          <a:p>
            <a:pPr algn="just">
              <a:lnSpc>
                <a:spcPts val="1540"/>
              </a:lnSpc>
            </a:pPr>
            <a:endParaRPr lang="en-US" sz="1100" b="1">
              <a:solidFill>
                <a:srgbClr val="000000"/>
              </a:solidFill>
              <a:latin typeface="Montserrat Bold"/>
              <a:ea typeface="Montserrat Bold"/>
              <a:cs typeface="Montserrat Bold"/>
              <a:sym typeface="Montserrat Bold"/>
            </a:endParaRPr>
          </a:p>
          <a:p>
            <a:pPr algn="just">
              <a:lnSpc>
                <a:spcPts val="1552"/>
              </a:lnSpc>
            </a:pPr>
            <a:endParaRPr lang="en-US" sz="1100" b="1">
              <a:solidFill>
                <a:srgbClr val="000000"/>
              </a:solidFill>
              <a:latin typeface="Montserrat Bold"/>
              <a:ea typeface="Montserrat Bold"/>
              <a:cs typeface="Montserrat Bold"/>
              <a:sym typeface="Montserrat Bold"/>
            </a:endParaRPr>
          </a:p>
        </p:txBody>
      </p:sp>
      <p:sp>
        <p:nvSpPr>
          <p:cNvPr id="23" name="TextBox 23"/>
          <p:cNvSpPr txBox="1"/>
          <p:nvPr/>
        </p:nvSpPr>
        <p:spPr>
          <a:xfrm>
            <a:off x="1170279" y="4026811"/>
            <a:ext cx="6166416" cy="749692"/>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ULTRA EXTENDED LIFE (EL)</a:t>
            </a:r>
          </a:p>
          <a:p>
            <a:pPr>
              <a:lnSpc>
                <a:spcPts val="1960"/>
              </a:lnSpc>
            </a:pPr>
            <a:r>
              <a:rPr lang="en-US" sz="1400" b="1">
                <a:solidFill>
                  <a:srgbClr val="6F6F6F"/>
                </a:solidFill>
                <a:latin typeface="Montserrat Bold"/>
                <a:ea typeface="Montserrat Bold"/>
                <a:cs typeface="Montserrat Bold"/>
                <a:sym typeface="Montserrat Bold"/>
              </a:rPr>
              <a:t> </a:t>
            </a:r>
          </a:p>
          <a:p>
            <a:pPr>
              <a:lnSpc>
                <a:spcPts val="1960"/>
              </a:lnSpc>
            </a:pPr>
            <a:endParaRPr lang="en-US" sz="1400" b="1">
              <a:solidFill>
                <a:srgbClr val="6F6F6F"/>
              </a:solidFill>
              <a:latin typeface="Montserrat Bold"/>
              <a:ea typeface="Montserrat Bold"/>
              <a:cs typeface="Montserrat Bold"/>
              <a:sym typeface="Montserrat Bold"/>
            </a:endParaRPr>
          </a:p>
        </p:txBody>
      </p:sp>
      <p:grpSp>
        <p:nvGrpSpPr>
          <p:cNvPr id="24" name="Group 24"/>
          <p:cNvGrpSpPr/>
          <p:nvPr/>
        </p:nvGrpSpPr>
        <p:grpSpPr>
          <a:xfrm>
            <a:off x="663331" y="4055388"/>
            <a:ext cx="343043" cy="171521"/>
            <a:chOff x="0" y="0"/>
            <a:chExt cx="812800" cy="406400"/>
          </a:xfrm>
        </p:grpSpPr>
        <p:sp>
          <p:nvSpPr>
            <p:cNvPr id="25" name="Freeform 25"/>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6" name="TextBox 26"/>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27" name="TextBox 27"/>
          <p:cNvSpPr txBox="1"/>
          <p:nvPr/>
        </p:nvSpPr>
        <p:spPr>
          <a:xfrm>
            <a:off x="663329" y="4369785"/>
            <a:ext cx="6507748" cy="1143521"/>
          </a:xfrm>
          <a:prstGeom prst="rect">
            <a:avLst/>
          </a:prstGeom>
        </p:spPr>
        <p:txBody>
          <a:bodyPr lIns="0" tIns="0" rIns="0" bIns="0" rtlCol="0" anchor="t">
            <a:spAutoFit/>
          </a:bodyPr>
          <a:lstStyle/>
          <a:p>
            <a:pPr algn="just">
              <a:lnSpc>
                <a:spcPts val="1540"/>
              </a:lnSpc>
            </a:pPr>
            <a:r>
              <a:rPr lang="en-US" sz="1100">
                <a:solidFill>
                  <a:srgbClr val="000000"/>
                </a:solidFill>
                <a:latin typeface="Montserrat"/>
                <a:ea typeface="Montserrat"/>
                <a:cs typeface="Montserrat"/>
                <a:sym typeface="Montserrat"/>
              </a:rPr>
              <a:t>O lubrificante sintético avançado tem desempenho até duas vezes mais longo que outros lubrificantes, minimizando o tempo de inatividade e reduzindo os custos do ciclo de vida. O Ultra EL deve durar 16.000 horas nas aplicações típicas, oferece proteção superior contra desgaste, melhor proteção contra corrosão e desempenho aprimorado na presença de ar e água.</a:t>
            </a:r>
          </a:p>
          <a:p>
            <a:pPr algn="just">
              <a:lnSpc>
                <a:spcPts val="1552"/>
              </a:lnSpc>
            </a:pPr>
            <a:r>
              <a:rPr lang="en-US" sz="1108">
                <a:solidFill>
                  <a:srgbClr val="000000"/>
                </a:solidFill>
                <a:latin typeface="Montserrat"/>
                <a:ea typeface="Montserrat"/>
                <a:cs typeface="Montserrat"/>
                <a:sym typeface="Montserrat"/>
              </a:rPr>
              <a:t> </a:t>
            </a:r>
          </a:p>
        </p:txBody>
      </p:sp>
      <p:sp>
        <p:nvSpPr>
          <p:cNvPr id="28" name="TextBox 28"/>
          <p:cNvSpPr txBox="1"/>
          <p:nvPr/>
        </p:nvSpPr>
        <p:spPr>
          <a:xfrm>
            <a:off x="1170279" y="5484729"/>
            <a:ext cx="6166416" cy="493212"/>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ULTRA FG</a:t>
            </a:r>
          </a:p>
          <a:p>
            <a:pPr>
              <a:lnSpc>
                <a:spcPts val="1960"/>
              </a:lnSpc>
            </a:pPr>
            <a:endParaRPr lang="en-US" sz="1400" b="1">
              <a:solidFill>
                <a:srgbClr val="6F6F6F"/>
              </a:solidFill>
              <a:latin typeface="Montserrat Bold"/>
              <a:ea typeface="Montserrat Bold"/>
              <a:cs typeface="Montserrat Bold"/>
              <a:sym typeface="Montserrat Bold"/>
            </a:endParaRPr>
          </a:p>
        </p:txBody>
      </p:sp>
      <p:grpSp>
        <p:nvGrpSpPr>
          <p:cNvPr id="29" name="Group 29"/>
          <p:cNvGrpSpPr/>
          <p:nvPr/>
        </p:nvGrpSpPr>
        <p:grpSpPr>
          <a:xfrm>
            <a:off x="663331" y="5513306"/>
            <a:ext cx="343043" cy="171521"/>
            <a:chOff x="0" y="0"/>
            <a:chExt cx="812800" cy="406400"/>
          </a:xfrm>
        </p:grpSpPr>
        <p:sp>
          <p:nvSpPr>
            <p:cNvPr id="30" name="Freeform 30"/>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31" name="TextBox 31"/>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32" name="TextBox 32"/>
          <p:cNvSpPr txBox="1"/>
          <p:nvPr/>
        </p:nvSpPr>
        <p:spPr>
          <a:xfrm>
            <a:off x="663329" y="5827702"/>
            <a:ext cx="6507748" cy="1715021"/>
          </a:xfrm>
          <a:prstGeom prst="rect">
            <a:avLst/>
          </a:prstGeom>
        </p:spPr>
        <p:txBody>
          <a:bodyPr lIns="0" tIns="0" rIns="0" bIns="0" rtlCol="0" anchor="t">
            <a:spAutoFit/>
          </a:bodyPr>
          <a:lstStyle/>
          <a:p>
            <a:pPr algn="just">
              <a:lnSpc>
                <a:spcPts val="1540"/>
              </a:lnSpc>
            </a:pPr>
            <a:r>
              <a:rPr lang="en-US" sz="1100">
                <a:solidFill>
                  <a:srgbClr val="000000"/>
                </a:solidFill>
                <a:latin typeface="Montserrat"/>
                <a:ea typeface="Montserrat"/>
                <a:cs typeface="Montserrat"/>
                <a:sym typeface="Montserrat"/>
              </a:rPr>
              <a:t>Ultra FG é um lubrificante de grau alimentício com certificação H-1F e NSF, projetado especificamente para ajudar os clientes nas indústrias de alimentos e bebidas a cumprir seus padrões de qualidade de produção.</a:t>
            </a:r>
          </a:p>
          <a:p>
            <a:pPr algn="just">
              <a:lnSpc>
                <a:spcPts val="1540"/>
              </a:lnSpc>
            </a:pPr>
            <a:r>
              <a:rPr lang="en-US" sz="1100">
                <a:solidFill>
                  <a:srgbClr val="000000"/>
                </a:solidFill>
                <a:latin typeface="Montserrat"/>
                <a:ea typeface="Montserrat"/>
                <a:cs typeface="Montserrat"/>
                <a:sym typeface="Montserrat"/>
              </a:rPr>
              <a:t>Ultra FG oferece vida útil mais longa (mais de 8.000 horas) em comparação com lubrificantes comerciais de compressor de grau alimentício. Ultra FG também tem excelente proteção antidesgaste e exibe resistência à formulação de espuma, lodo, verniz e ácidos corrosivos. </a:t>
            </a:r>
          </a:p>
          <a:p>
            <a:pPr algn="just">
              <a:lnSpc>
                <a:spcPts val="1540"/>
              </a:lnSpc>
            </a:pPr>
            <a:r>
              <a:rPr lang="en-US" sz="1100">
                <a:solidFill>
                  <a:srgbClr val="000000"/>
                </a:solidFill>
                <a:latin typeface="Montserrat"/>
                <a:ea typeface="Montserrat"/>
                <a:cs typeface="Montserrat"/>
                <a:sym typeface="Montserrat"/>
              </a:rPr>
              <a:t> </a:t>
            </a:r>
          </a:p>
          <a:p>
            <a:pPr algn="just">
              <a:lnSpc>
                <a:spcPts val="1552"/>
              </a:lnSpc>
            </a:pPr>
            <a:endParaRPr lang="en-US" sz="1100">
              <a:solidFill>
                <a:srgbClr val="000000"/>
              </a:solidFill>
              <a:latin typeface="Montserrat"/>
              <a:ea typeface="Montserrat"/>
              <a:cs typeface="Montserrat"/>
              <a:sym typeface="Montserrat"/>
            </a:endParaRPr>
          </a:p>
        </p:txBody>
      </p:sp>
      <p:sp>
        <p:nvSpPr>
          <p:cNvPr id="33" name="TextBox 33"/>
          <p:cNvSpPr txBox="1"/>
          <p:nvPr/>
        </p:nvSpPr>
        <p:spPr>
          <a:xfrm>
            <a:off x="1170279" y="7494378"/>
            <a:ext cx="6166416" cy="493212"/>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MOTORES DE MÉDIA TENSÃO:</a:t>
            </a:r>
          </a:p>
          <a:p>
            <a:pPr>
              <a:lnSpc>
                <a:spcPts val="1960"/>
              </a:lnSpc>
            </a:pPr>
            <a:endParaRPr lang="en-US" sz="1400" b="1">
              <a:solidFill>
                <a:srgbClr val="6F6F6F"/>
              </a:solidFill>
              <a:latin typeface="Montserrat Bold"/>
              <a:ea typeface="Montserrat Bold"/>
              <a:cs typeface="Montserrat Bold"/>
              <a:sym typeface="Montserrat Bold"/>
            </a:endParaRPr>
          </a:p>
        </p:txBody>
      </p:sp>
      <p:grpSp>
        <p:nvGrpSpPr>
          <p:cNvPr id="34" name="Group 34"/>
          <p:cNvGrpSpPr/>
          <p:nvPr/>
        </p:nvGrpSpPr>
        <p:grpSpPr>
          <a:xfrm>
            <a:off x="663331" y="7522955"/>
            <a:ext cx="343043" cy="171521"/>
            <a:chOff x="0" y="0"/>
            <a:chExt cx="812800" cy="406400"/>
          </a:xfrm>
        </p:grpSpPr>
        <p:sp>
          <p:nvSpPr>
            <p:cNvPr id="35" name="Freeform 35"/>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36" name="TextBox 36"/>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37" name="TextBox 37"/>
          <p:cNvSpPr txBox="1"/>
          <p:nvPr/>
        </p:nvSpPr>
        <p:spPr>
          <a:xfrm>
            <a:off x="663329" y="7954117"/>
            <a:ext cx="6507748" cy="953021"/>
          </a:xfrm>
          <a:prstGeom prst="rect">
            <a:avLst/>
          </a:prstGeom>
        </p:spPr>
        <p:txBody>
          <a:bodyPr lIns="0" tIns="0" rIns="0" bIns="0" rtlCol="0" anchor="t">
            <a:spAutoFit/>
          </a:bodyPr>
          <a:lstStyle/>
          <a:p>
            <a:pPr algn="just">
              <a:lnSpc>
                <a:spcPts val="1540"/>
              </a:lnSpc>
            </a:pPr>
            <a:r>
              <a:rPr lang="en-US" sz="1100">
                <a:solidFill>
                  <a:srgbClr val="000000"/>
                </a:solidFill>
                <a:latin typeface="Montserrat"/>
                <a:ea typeface="Montserrat"/>
                <a:cs typeface="Montserrat"/>
                <a:sym typeface="Montserrat"/>
              </a:rPr>
              <a:t>As opções de tensão para 3.300 V, 6.000 V e 10.000 V estão disponíveis para as unidades de velocidade fixa. O projeto elétrico e a robustez são equivalentes aos motores de tensão padrão. Eles têm a mesma estrutura de ferro fundido, proteção IP55, isolamento Classe F e monitoramento de temperatura como os motores de tensão padrão.</a:t>
            </a:r>
          </a:p>
          <a:p>
            <a:pPr algn="just">
              <a:lnSpc>
                <a:spcPts val="1552"/>
              </a:lnSpc>
            </a:pPr>
            <a:endParaRPr lang="en-US" sz="1100">
              <a:solidFill>
                <a:srgbClr val="000000"/>
              </a:solidFill>
              <a:latin typeface="Montserrat"/>
              <a:ea typeface="Montserrat"/>
              <a:cs typeface="Montserrat"/>
              <a:sym typeface="Montserrat"/>
            </a:endParaRPr>
          </a:p>
        </p:txBody>
      </p:sp>
      <p:pic>
        <p:nvPicPr>
          <p:cNvPr id="42" name="Imagem 41">
            <a:extLst>
              <a:ext uri="{FF2B5EF4-FFF2-40B4-BE49-F238E27FC236}">
                <a16:creationId xmlns:a16="http://schemas.microsoft.com/office/drawing/2014/main" id="{3E9698F8-F136-7DEB-5D40-9E155F081C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483" y="-43428"/>
            <a:ext cx="7403718" cy="859247"/>
          </a:xfrm>
          <a:prstGeom prst="rect">
            <a:avLst/>
          </a:prstGeom>
        </p:spPr>
      </p:pic>
      <p:grpSp>
        <p:nvGrpSpPr>
          <p:cNvPr id="7" name="Group 8">
            <a:extLst>
              <a:ext uri="{FF2B5EF4-FFF2-40B4-BE49-F238E27FC236}">
                <a16:creationId xmlns:a16="http://schemas.microsoft.com/office/drawing/2014/main" id="{F96A63A5-7545-C8EF-183D-A1333BF1F7ED}"/>
              </a:ext>
            </a:extLst>
          </p:cNvPr>
          <p:cNvGrpSpPr/>
          <p:nvPr/>
        </p:nvGrpSpPr>
        <p:grpSpPr>
          <a:xfrm>
            <a:off x="1" y="10514133"/>
            <a:ext cx="7556500" cy="179269"/>
            <a:chOff x="0" y="0"/>
            <a:chExt cx="3047987" cy="131886"/>
          </a:xfrm>
        </p:grpSpPr>
        <p:sp>
          <p:nvSpPr>
            <p:cNvPr id="8" name="Freeform 9">
              <a:extLst>
                <a:ext uri="{FF2B5EF4-FFF2-40B4-BE49-F238E27FC236}">
                  <a16:creationId xmlns:a16="http://schemas.microsoft.com/office/drawing/2014/main" id="{CD3F652A-4073-87F9-B81F-2EA23BE6558E}"/>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9" name="TextBox 10">
              <a:extLst>
                <a:ext uri="{FF2B5EF4-FFF2-40B4-BE49-F238E27FC236}">
                  <a16:creationId xmlns:a16="http://schemas.microsoft.com/office/drawing/2014/main" id="{5C159CC1-502B-F495-FD47-731A3B9E3AB3}"/>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23199" y="9660297"/>
            <a:ext cx="2498186" cy="953279"/>
          </a:xfrm>
          <a:custGeom>
            <a:avLst/>
            <a:gdLst/>
            <a:ahLst/>
            <a:cxnLst/>
            <a:rect l="l" t="t" r="r" b="b"/>
            <a:pathLst>
              <a:path w="1845590" h="699660">
                <a:moveTo>
                  <a:pt x="0" y="0"/>
                </a:moveTo>
                <a:lnTo>
                  <a:pt x="1845590" y="0"/>
                </a:lnTo>
                <a:lnTo>
                  <a:pt x="1845590" y="699660"/>
                </a:lnTo>
                <a:lnTo>
                  <a:pt x="0" y="699660"/>
                </a:lnTo>
                <a:lnTo>
                  <a:pt x="0" y="0"/>
                </a:lnTo>
                <a:close/>
              </a:path>
            </a:pathLst>
          </a:custGeom>
          <a:blipFill>
            <a:blip r:embed="rId2"/>
            <a:stretch>
              <a:fillRect/>
            </a:stretch>
          </a:blipFill>
        </p:spPr>
      </p:sp>
      <p:grpSp>
        <p:nvGrpSpPr>
          <p:cNvPr id="13" name="Group 13"/>
          <p:cNvGrpSpPr/>
          <p:nvPr/>
        </p:nvGrpSpPr>
        <p:grpSpPr>
          <a:xfrm>
            <a:off x="663331" y="1636593"/>
            <a:ext cx="343043" cy="171521"/>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1096525" y="1608016"/>
            <a:ext cx="5921947" cy="749692"/>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PRÉ-FILTRO DO PACOTE COM ALTO TEOR DE POEIRA:</a:t>
            </a:r>
          </a:p>
          <a:p>
            <a:pPr>
              <a:lnSpc>
                <a:spcPts val="1960"/>
              </a:lnSpc>
            </a:pPr>
            <a:r>
              <a:rPr lang="en-US" sz="1400" b="1">
                <a:solidFill>
                  <a:srgbClr val="6F6F6F"/>
                </a:solidFill>
                <a:latin typeface="Montserrat Bold"/>
                <a:ea typeface="Montserrat Bold"/>
                <a:cs typeface="Montserrat Bold"/>
                <a:sym typeface="Montserrat Bold"/>
              </a:rPr>
              <a:t> </a:t>
            </a:r>
          </a:p>
          <a:p>
            <a:pPr>
              <a:lnSpc>
                <a:spcPts val="1960"/>
              </a:lnSpc>
            </a:pPr>
            <a:endParaRPr lang="en-US" sz="1400" b="1">
              <a:solidFill>
                <a:srgbClr val="6F6F6F"/>
              </a:solidFill>
              <a:latin typeface="Montserrat Bold"/>
              <a:ea typeface="Montserrat Bold"/>
              <a:cs typeface="Montserrat Bold"/>
              <a:sym typeface="Montserrat Bold"/>
            </a:endParaRPr>
          </a:p>
        </p:txBody>
      </p:sp>
      <p:sp>
        <p:nvSpPr>
          <p:cNvPr id="17" name="TextBox 17"/>
          <p:cNvSpPr txBox="1"/>
          <p:nvPr/>
        </p:nvSpPr>
        <p:spPr>
          <a:xfrm>
            <a:off x="663329" y="1949191"/>
            <a:ext cx="6507748" cy="762521"/>
          </a:xfrm>
          <a:prstGeom prst="rect">
            <a:avLst/>
          </a:prstGeom>
        </p:spPr>
        <p:txBody>
          <a:bodyPr lIns="0" tIns="0" rIns="0" bIns="0" rtlCol="0" anchor="t">
            <a:spAutoFit/>
          </a:bodyPr>
          <a:lstStyle/>
          <a:p>
            <a:pPr algn="just">
              <a:lnSpc>
                <a:spcPts val="1540"/>
              </a:lnSpc>
            </a:pPr>
            <a:r>
              <a:rPr lang="en-US" sz="1100">
                <a:solidFill>
                  <a:srgbClr val="000000"/>
                </a:solidFill>
                <a:latin typeface="Montserrat"/>
                <a:ea typeface="Montserrat"/>
                <a:cs typeface="Montserrat"/>
                <a:sym typeface="Montserrat"/>
              </a:rPr>
              <a:t>A opção de pré-filtro do pacote com alto teor de poeira está disponível para ambientes mais sujos para pré-limpar o ar que entra na extremidade de ar e no pacote.</a:t>
            </a:r>
          </a:p>
          <a:p>
            <a:pPr algn="just">
              <a:lnSpc>
                <a:spcPts val="1540"/>
              </a:lnSpc>
            </a:pPr>
            <a:r>
              <a:rPr lang="en-US" sz="1100">
                <a:solidFill>
                  <a:srgbClr val="000000"/>
                </a:solidFill>
                <a:latin typeface="Montserrat"/>
                <a:ea typeface="Montserrat"/>
                <a:cs typeface="Montserrat"/>
                <a:sym typeface="Montserrat"/>
              </a:rPr>
              <a:t> </a:t>
            </a:r>
          </a:p>
          <a:p>
            <a:pPr algn="just">
              <a:lnSpc>
                <a:spcPts val="1552"/>
              </a:lnSpc>
            </a:pPr>
            <a:endParaRPr lang="en-US" sz="1100">
              <a:solidFill>
                <a:srgbClr val="000000"/>
              </a:solidFill>
              <a:latin typeface="Montserrat"/>
              <a:ea typeface="Montserrat"/>
              <a:cs typeface="Montserrat"/>
              <a:sym typeface="Montserrat"/>
            </a:endParaRPr>
          </a:p>
        </p:txBody>
      </p:sp>
      <p:grpSp>
        <p:nvGrpSpPr>
          <p:cNvPr id="18" name="Group 18"/>
          <p:cNvGrpSpPr/>
          <p:nvPr/>
        </p:nvGrpSpPr>
        <p:grpSpPr>
          <a:xfrm>
            <a:off x="663331" y="2956462"/>
            <a:ext cx="343043" cy="171521"/>
            <a:chOff x="0" y="0"/>
            <a:chExt cx="812800" cy="406400"/>
          </a:xfrm>
        </p:grpSpPr>
        <p:sp>
          <p:nvSpPr>
            <p:cNvPr id="19" name="Freeform 19"/>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0" name="TextBox 20"/>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21" name="TextBox 21"/>
          <p:cNvSpPr txBox="1"/>
          <p:nvPr/>
        </p:nvSpPr>
        <p:spPr>
          <a:xfrm>
            <a:off x="1096523" y="2915129"/>
            <a:ext cx="6166416" cy="493212"/>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SENSORIAMENTO REMOTO:</a:t>
            </a:r>
          </a:p>
          <a:p>
            <a:pPr>
              <a:lnSpc>
                <a:spcPts val="1960"/>
              </a:lnSpc>
            </a:pPr>
            <a:endParaRPr lang="en-US" sz="1400" b="1">
              <a:solidFill>
                <a:srgbClr val="6F6F6F"/>
              </a:solidFill>
              <a:latin typeface="Montserrat Bold"/>
              <a:ea typeface="Montserrat Bold"/>
              <a:cs typeface="Montserrat Bold"/>
              <a:sym typeface="Montserrat Bold"/>
            </a:endParaRPr>
          </a:p>
        </p:txBody>
      </p:sp>
      <p:sp>
        <p:nvSpPr>
          <p:cNvPr id="22" name="TextBox 22"/>
          <p:cNvSpPr txBox="1"/>
          <p:nvPr/>
        </p:nvSpPr>
        <p:spPr>
          <a:xfrm>
            <a:off x="663329" y="3385158"/>
            <a:ext cx="6507748" cy="762521"/>
          </a:xfrm>
          <a:prstGeom prst="rect">
            <a:avLst/>
          </a:prstGeom>
        </p:spPr>
        <p:txBody>
          <a:bodyPr lIns="0" tIns="0" rIns="0" bIns="0" rtlCol="0" anchor="t">
            <a:spAutoFit/>
          </a:bodyPr>
          <a:lstStyle/>
          <a:p>
            <a:pPr algn="just">
              <a:lnSpc>
                <a:spcPts val="1540"/>
              </a:lnSpc>
            </a:pPr>
            <a:r>
              <a:rPr lang="en-US" sz="1100">
                <a:solidFill>
                  <a:srgbClr val="000000"/>
                </a:solidFill>
                <a:latin typeface="Montserrat"/>
                <a:ea typeface="Montserrat"/>
                <a:cs typeface="Montserrat"/>
                <a:sym typeface="Montserrat"/>
              </a:rPr>
              <a:t>A opção de sensoriamento remoto permite ao cliente carregar/descarregar o compressor de um sensor de pressão localizado no ponto desejado pelo cliente, em vez da descarga do pacote do compressor.</a:t>
            </a:r>
          </a:p>
          <a:p>
            <a:pPr algn="just">
              <a:lnSpc>
                <a:spcPts val="1552"/>
              </a:lnSpc>
            </a:pPr>
            <a:endParaRPr lang="en-US" sz="1100">
              <a:solidFill>
                <a:srgbClr val="000000"/>
              </a:solidFill>
              <a:latin typeface="Montserrat"/>
              <a:ea typeface="Montserrat"/>
              <a:cs typeface="Montserrat"/>
              <a:sym typeface="Montserrat"/>
            </a:endParaRPr>
          </a:p>
        </p:txBody>
      </p:sp>
      <p:sp>
        <p:nvSpPr>
          <p:cNvPr id="23" name="TextBox 23"/>
          <p:cNvSpPr txBox="1"/>
          <p:nvPr/>
        </p:nvSpPr>
        <p:spPr>
          <a:xfrm>
            <a:off x="1096523" y="4575784"/>
            <a:ext cx="6166416" cy="493212"/>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OPÇÃO DE ALTO AMBIENTE:</a:t>
            </a:r>
          </a:p>
          <a:p>
            <a:pPr>
              <a:lnSpc>
                <a:spcPts val="1960"/>
              </a:lnSpc>
            </a:pPr>
            <a:endParaRPr lang="en-US" sz="1400" b="1">
              <a:solidFill>
                <a:srgbClr val="6F6F6F"/>
              </a:solidFill>
              <a:latin typeface="Montserrat Bold"/>
              <a:ea typeface="Montserrat Bold"/>
              <a:cs typeface="Montserrat Bold"/>
              <a:sym typeface="Montserrat Bold"/>
            </a:endParaRPr>
          </a:p>
        </p:txBody>
      </p:sp>
      <p:grpSp>
        <p:nvGrpSpPr>
          <p:cNvPr id="24" name="Group 24"/>
          <p:cNvGrpSpPr/>
          <p:nvPr/>
        </p:nvGrpSpPr>
        <p:grpSpPr>
          <a:xfrm>
            <a:off x="663331" y="4604361"/>
            <a:ext cx="343043" cy="171521"/>
            <a:chOff x="0" y="0"/>
            <a:chExt cx="812800" cy="406400"/>
          </a:xfrm>
        </p:grpSpPr>
        <p:sp>
          <p:nvSpPr>
            <p:cNvPr id="25" name="Freeform 25"/>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6" name="TextBox 26"/>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27" name="TextBox 27"/>
          <p:cNvSpPr txBox="1"/>
          <p:nvPr/>
        </p:nvSpPr>
        <p:spPr>
          <a:xfrm>
            <a:off x="663329" y="5045048"/>
            <a:ext cx="6507748" cy="762521"/>
          </a:xfrm>
          <a:prstGeom prst="rect">
            <a:avLst/>
          </a:prstGeom>
        </p:spPr>
        <p:txBody>
          <a:bodyPr lIns="0" tIns="0" rIns="0" bIns="0" rtlCol="0" anchor="t">
            <a:spAutoFit/>
          </a:bodyPr>
          <a:lstStyle/>
          <a:p>
            <a:pPr algn="just">
              <a:lnSpc>
                <a:spcPts val="1540"/>
              </a:lnSpc>
            </a:pPr>
            <a:r>
              <a:rPr lang="en-US" sz="1100">
                <a:solidFill>
                  <a:srgbClr val="000000"/>
                </a:solidFill>
                <a:latin typeface="Montserrat"/>
                <a:ea typeface="Montserrat"/>
                <a:cs typeface="Montserrat"/>
                <a:sym typeface="Montserrat"/>
              </a:rPr>
              <a:t>A opção de alto ambiente permite que o compressor opere em temperaturas ambientes de 2 °C a 55 °C. Esta opção está disponível apenas para a classificação de kW inferior de pacotes de compressores de velocidade fixa.</a:t>
            </a:r>
          </a:p>
          <a:p>
            <a:pPr algn="just">
              <a:lnSpc>
                <a:spcPts val="1552"/>
              </a:lnSpc>
            </a:pPr>
            <a:endParaRPr lang="en-US" sz="1100">
              <a:solidFill>
                <a:srgbClr val="000000"/>
              </a:solidFill>
              <a:latin typeface="Montserrat"/>
              <a:ea typeface="Montserrat"/>
              <a:cs typeface="Montserrat"/>
              <a:sym typeface="Montserrat"/>
            </a:endParaRPr>
          </a:p>
        </p:txBody>
      </p:sp>
      <p:pic>
        <p:nvPicPr>
          <p:cNvPr id="32" name="Imagem 31">
            <a:extLst>
              <a:ext uri="{FF2B5EF4-FFF2-40B4-BE49-F238E27FC236}">
                <a16:creationId xmlns:a16="http://schemas.microsoft.com/office/drawing/2014/main" id="{F50FC7F9-D646-88A9-B3C8-358B76CCD3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99" y="9431"/>
            <a:ext cx="7560001" cy="859247"/>
          </a:xfrm>
          <a:prstGeom prst="rect">
            <a:avLst/>
          </a:prstGeom>
        </p:spPr>
      </p:pic>
      <p:grpSp>
        <p:nvGrpSpPr>
          <p:cNvPr id="33" name="Group 8">
            <a:extLst>
              <a:ext uri="{FF2B5EF4-FFF2-40B4-BE49-F238E27FC236}">
                <a16:creationId xmlns:a16="http://schemas.microsoft.com/office/drawing/2014/main" id="{D7F1D8DA-0A4D-C732-FAA6-07F39A978E83}"/>
              </a:ext>
            </a:extLst>
          </p:cNvPr>
          <p:cNvGrpSpPr/>
          <p:nvPr/>
        </p:nvGrpSpPr>
        <p:grpSpPr>
          <a:xfrm>
            <a:off x="26701" y="10531095"/>
            <a:ext cx="7556500" cy="231978"/>
            <a:chOff x="0" y="0"/>
            <a:chExt cx="3047987" cy="131886"/>
          </a:xfrm>
        </p:grpSpPr>
        <p:sp>
          <p:nvSpPr>
            <p:cNvPr id="34" name="Freeform 9">
              <a:extLst>
                <a:ext uri="{FF2B5EF4-FFF2-40B4-BE49-F238E27FC236}">
                  <a16:creationId xmlns:a16="http://schemas.microsoft.com/office/drawing/2014/main" id="{B51CAB6A-2718-1977-6764-0097568F293A}"/>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5" name="TextBox 10">
              <a:extLst>
                <a:ext uri="{FF2B5EF4-FFF2-40B4-BE49-F238E27FC236}">
                  <a16:creationId xmlns:a16="http://schemas.microsoft.com/office/drawing/2014/main" id="{575A1571-F5FD-5AED-1919-4325459B29EB}"/>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41884" y="9832189"/>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7" name="Freeform 17"/>
          <p:cNvSpPr/>
          <p:nvPr/>
        </p:nvSpPr>
        <p:spPr>
          <a:xfrm>
            <a:off x="929224" y="9007860"/>
            <a:ext cx="775680" cy="775680"/>
          </a:xfrm>
          <a:custGeom>
            <a:avLst/>
            <a:gdLst/>
            <a:ahLst/>
            <a:cxnLst/>
            <a:rect l="l" t="t" r="r" b="b"/>
            <a:pathLst>
              <a:path w="775680" h="775680">
                <a:moveTo>
                  <a:pt x="0" y="0"/>
                </a:moveTo>
                <a:lnTo>
                  <a:pt x="775680" y="0"/>
                </a:lnTo>
                <a:lnTo>
                  <a:pt x="775680" y="775680"/>
                </a:lnTo>
                <a:lnTo>
                  <a:pt x="0" y="775680"/>
                </a:lnTo>
                <a:lnTo>
                  <a:pt x="0" y="0"/>
                </a:lnTo>
                <a:close/>
              </a:path>
            </a:pathLst>
          </a:custGeom>
          <a:blipFill>
            <a:blip r:embed="rId3"/>
            <a:stretch>
              <a:fillRect/>
            </a:stretch>
          </a:blipFill>
        </p:spPr>
      </p:sp>
      <p:sp>
        <p:nvSpPr>
          <p:cNvPr id="18" name="TextBox 18"/>
          <p:cNvSpPr txBox="1"/>
          <p:nvPr/>
        </p:nvSpPr>
        <p:spPr>
          <a:xfrm>
            <a:off x="1034174" y="1034283"/>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CONDIÇÕES COMERCIAIS</a:t>
            </a:r>
          </a:p>
        </p:txBody>
      </p:sp>
      <p:sp>
        <p:nvSpPr>
          <p:cNvPr id="19" name="TextBox 19"/>
          <p:cNvSpPr txBox="1"/>
          <p:nvPr/>
        </p:nvSpPr>
        <p:spPr>
          <a:xfrm>
            <a:off x="2008186" y="9036367"/>
            <a:ext cx="4838116" cy="855555"/>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É parte integrante desta proposta as condições gerais de venda da Ingersoll Rand® que seque no link abaixo:</a:t>
            </a:r>
          </a:p>
          <a:p>
            <a:pPr algn="just">
              <a:lnSpc>
                <a:spcPts val="1679"/>
              </a:lnSpc>
            </a:pPr>
            <a:r>
              <a:rPr lang="en-US" sz="1200">
                <a:solidFill>
                  <a:srgbClr val="000000"/>
                </a:solidFill>
                <a:latin typeface="Montserrat"/>
                <a:ea typeface="Montserrat"/>
                <a:cs typeface="Montserrat"/>
                <a:sym typeface="Montserrat"/>
              </a:rPr>
              <a:t>Clique </a:t>
            </a:r>
            <a:r>
              <a:rPr lang="en-US" sz="1200" u="sng">
                <a:solidFill>
                  <a:srgbClr val="000000"/>
                </a:solidFill>
                <a:latin typeface="Montserrat"/>
                <a:ea typeface="Montserrat"/>
                <a:cs typeface="Montserrat"/>
                <a:sym typeface="Montserrat"/>
                <a:hlinkClick r:id="rId4" tooltip="https://drive.google.com/file/d/1u8ru2W8YvmpBJ7NwRy4gI2Pdve1BwAxh/view?usp=sharing"/>
              </a:rPr>
              <a:t>aqui</a:t>
            </a:r>
            <a:r>
              <a:rPr lang="en-US" sz="1200">
                <a:solidFill>
                  <a:srgbClr val="000000"/>
                </a:solidFill>
                <a:latin typeface="Montserrat"/>
                <a:ea typeface="Montserrat"/>
                <a:cs typeface="Montserrat"/>
                <a:sym typeface="Montserrat"/>
              </a:rPr>
              <a:t> ou aproxime a câmera do seu celular no QR Code</a:t>
            </a:r>
          </a:p>
          <a:p>
            <a:pPr algn="just">
              <a:lnSpc>
                <a:spcPts val="1679"/>
              </a:lnSpc>
            </a:pPr>
            <a:endParaRPr lang="en-US" sz="1200">
              <a:solidFill>
                <a:srgbClr val="000000"/>
              </a:solidFill>
              <a:latin typeface="Montserrat"/>
              <a:ea typeface="Montserrat"/>
              <a:cs typeface="Montserrat"/>
              <a:sym typeface="Montserrat"/>
            </a:endParaRPr>
          </a:p>
        </p:txBody>
      </p:sp>
      <p:graphicFrame>
        <p:nvGraphicFramePr>
          <p:cNvPr id="21" name="Tabela 20">
            <a:extLst>
              <a:ext uri="{FF2B5EF4-FFF2-40B4-BE49-F238E27FC236}">
                <a16:creationId xmlns:a16="http://schemas.microsoft.com/office/drawing/2014/main" id="{A8D18F1B-AAA9-DA55-9BEC-62B65C0AD508}"/>
              </a:ext>
            </a:extLst>
          </p:cNvPr>
          <p:cNvGraphicFramePr>
            <a:graphicFrameLocks noGrp="1"/>
          </p:cNvGraphicFramePr>
          <p:nvPr>
            <p:extLst>
              <p:ext uri="{D42A27DB-BD31-4B8C-83A1-F6EECF244321}">
                <p14:modId xmlns:p14="http://schemas.microsoft.com/office/powerpoint/2010/main" val="2490056234"/>
              </p:ext>
            </p:extLst>
          </p:nvPr>
        </p:nvGraphicFramePr>
        <p:xfrm>
          <a:off x="661402" y="2122099"/>
          <a:ext cx="6184900" cy="977265"/>
        </p:xfrm>
        <a:graphic>
          <a:graphicData uri="http://schemas.openxmlformats.org/drawingml/2006/table">
            <a:tbl>
              <a:tblPr/>
              <a:tblGrid>
                <a:gridCol w="599460">
                  <a:extLst>
                    <a:ext uri="{9D8B030D-6E8A-4147-A177-3AD203B41FA5}">
                      <a16:colId xmlns:a16="http://schemas.microsoft.com/office/drawing/2014/main" val="20000"/>
                    </a:ext>
                  </a:extLst>
                </a:gridCol>
                <a:gridCol w="599460">
                  <a:extLst>
                    <a:ext uri="{9D8B030D-6E8A-4147-A177-3AD203B41FA5}">
                      <a16:colId xmlns:a16="http://schemas.microsoft.com/office/drawing/2014/main" val="20001"/>
                    </a:ext>
                  </a:extLst>
                </a:gridCol>
                <a:gridCol w="1779348">
                  <a:extLst>
                    <a:ext uri="{9D8B030D-6E8A-4147-A177-3AD203B41FA5}">
                      <a16:colId xmlns:a16="http://schemas.microsoft.com/office/drawing/2014/main" val="20002"/>
                    </a:ext>
                  </a:extLst>
                </a:gridCol>
                <a:gridCol w="694612">
                  <a:extLst>
                    <a:ext uri="{9D8B030D-6E8A-4147-A177-3AD203B41FA5}">
                      <a16:colId xmlns:a16="http://schemas.microsoft.com/office/drawing/2014/main" val="20003"/>
                    </a:ext>
                  </a:extLst>
                </a:gridCol>
                <a:gridCol w="1256010">
                  <a:extLst>
                    <a:ext uri="{9D8B030D-6E8A-4147-A177-3AD203B41FA5}">
                      <a16:colId xmlns:a16="http://schemas.microsoft.com/office/drawing/2014/main" val="20004"/>
                    </a:ext>
                  </a:extLst>
                </a:gridCol>
                <a:gridCol w="1256010">
                  <a:extLst>
                    <a:ext uri="{9D8B030D-6E8A-4147-A177-3AD203B41FA5}">
                      <a16:colId xmlns:a16="http://schemas.microsoft.com/office/drawing/2014/main" val="20005"/>
                    </a:ext>
                  </a:extLst>
                </a:gridCol>
              </a:tblGrid>
              <a:tr h="266700">
                <a:tc>
                  <a:txBody>
                    <a:bodyPr/>
                    <a:lstStyle/>
                    <a:p>
                      <a:pPr algn="ctr" fontAlgn="ctr"/>
                      <a:r>
                        <a:rPr lang="pt-BR" sz="1100" b="0" i="0" u="none" strike="noStrike" dirty="0">
                          <a:solidFill>
                            <a:srgbClr val="000000"/>
                          </a:solidFill>
                          <a:effectLst/>
                          <a:latin typeface="Arial" panose="020B0604020202020204" pitchFamily="34" charset="0"/>
                        </a:rPr>
                        <a:t>Item</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Qtde</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gridSpan="2">
                  <a:txBody>
                    <a:bodyPr/>
                    <a:lstStyle/>
                    <a:p>
                      <a:pPr algn="l" fontAlgn="ctr"/>
                      <a:r>
                        <a:rPr lang="pt-BR" sz="1100" b="0" i="0" u="none" strike="noStrike">
                          <a:solidFill>
                            <a:srgbClr val="000000"/>
                          </a:solidFill>
                          <a:effectLst/>
                          <a:latin typeface="Arial" panose="020B0604020202020204" pitchFamily="34" charset="0"/>
                        </a:rPr>
                        <a:t>Descrição</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Valor Unit. (R$)</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Valor Total (R$)</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40481">
                <a:tc>
                  <a:txBody>
                    <a:bodyPr/>
                    <a:lstStyle/>
                    <a:p>
                      <a:pPr algn="ctr" fontAlgn="ctr"/>
                      <a:r>
                        <a:rPr lang="pt-BR" sz="1100" b="0" i="0" u="none" strike="noStrike" dirty="0">
                          <a:solidFill>
                            <a:srgbClr val="000000"/>
                          </a:solidFill>
                          <a:effectLst/>
                          <a:latin typeface="Arial" panose="020B0604020202020204" pitchFamily="34" charset="0"/>
                        </a:rPr>
                        <a:t>01</a:t>
                      </a:r>
                    </a:p>
                  </a:txBody>
                  <a:tcPr marL="9525" marR="9525" marT="9525" marB="0" anchor="ctr">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01</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endParaRPr lang="pt-BR" sz="1100" b="0" i="0" u="none" strike="noStrike" dirty="0">
                        <a:solidFill>
                          <a:srgbClr val="000000"/>
                        </a:solidFill>
                        <a:effectLst/>
                        <a:latin typeface="Arial" panose="020B0604020202020204" pitchFamily="34"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a:txBody>
                    <a:bodyPr/>
                    <a:lstStyle/>
                    <a:p>
                      <a:pPr algn="ctr" fontAlgn="ctr"/>
                      <a:endParaRPr lang="pt-BR" sz="1100" b="0" i="0" u="none" strike="noStrike" dirty="0">
                        <a:solidFill>
                          <a:srgbClr val="000000"/>
                        </a:solidFill>
                        <a:effectLst/>
                        <a:latin typeface="Arial" panose="020B0604020202020204" pitchFamily="34"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6700">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pt-BR" sz="1100" b="0" i="0" u="none" strike="noStrike">
                          <a:solidFill>
                            <a:srgbClr val="000000"/>
                          </a:solidFill>
                          <a:effectLst/>
                          <a:latin typeface="Arial" panose="020B0604020202020204" pitchFamily="34" charset="0"/>
                        </a:rPr>
                        <a:t>TOTAL</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gridSpan="2">
                  <a:txBody>
                    <a:bodyPr/>
                    <a:lstStyle/>
                    <a:p>
                      <a:pPr algn="ctr" fontAlgn="ctr"/>
                      <a:r>
                        <a:rPr lang="pt-BR" sz="1100" b="0" i="0" u="none" strike="noStrike" dirty="0">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extLst>
                  <a:ext uri="{0D108BD9-81ED-4DB2-BD59-A6C34878D82A}">
                    <a16:rowId xmlns:a16="http://schemas.microsoft.com/office/drawing/2014/main" val="10003"/>
                  </a:ext>
                </a:extLst>
              </a:tr>
            </a:tbl>
          </a:graphicData>
        </a:graphic>
      </p:graphicFrame>
      <p:graphicFrame>
        <p:nvGraphicFramePr>
          <p:cNvPr id="22" name="Tabela 21">
            <a:extLst>
              <a:ext uri="{FF2B5EF4-FFF2-40B4-BE49-F238E27FC236}">
                <a16:creationId xmlns:a16="http://schemas.microsoft.com/office/drawing/2014/main" id="{3D754F16-5CEE-5B8D-50A4-5AD2029D2D21}"/>
              </a:ext>
            </a:extLst>
          </p:cNvPr>
          <p:cNvGraphicFramePr>
            <a:graphicFrameLocks noGrp="1"/>
          </p:cNvGraphicFramePr>
          <p:nvPr>
            <p:extLst>
              <p:ext uri="{D42A27DB-BD31-4B8C-83A1-F6EECF244321}">
                <p14:modId xmlns:p14="http://schemas.microsoft.com/office/powerpoint/2010/main" val="3571837979"/>
              </p:ext>
            </p:extLst>
          </p:nvPr>
        </p:nvGraphicFramePr>
        <p:xfrm>
          <a:off x="814637" y="3971111"/>
          <a:ext cx="6172201" cy="2209800"/>
        </p:xfrm>
        <a:graphic>
          <a:graphicData uri="http://schemas.openxmlformats.org/drawingml/2006/table">
            <a:tbl>
              <a:tblPr/>
              <a:tblGrid>
                <a:gridCol w="1730761">
                  <a:extLst>
                    <a:ext uri="{9D8B030D-6E8A-4147-A177-3AD203B41FA5}">
                      <a16:colId xmlns:a16="http://schemas.microsoft.com/office/drawing/2014/main" val="20000"/>
                    </a:ext>
                  </a:extLst>
                </a:gridCol>
                <a:gridCol w="1527143">
                  <a:extLst>
                    <a:ext uri="{9D8B030D-6E8A-4147-A177-3AD203B41FA5}">
                      <a16:colId xmlns:a16="http://schemas.microsoft.com/office/drawing/2014/main" val="20001"/>
                    </a:ext>
                  </a:extLst>
                </a:gridCol>
                <a:gridCol w="1361702">
                  <a:extLst>
                    <a:ext uri="{9D8B030D-6E8A-4147-A177-3AD203B41FA5}">
                      <a16:colId xmlns:a16="http://schemas.microsoft.com/office/drawing/2014/main" val="20002"/>
                    </a:ext>
                  </a:extLst>
                </a:gridCol>
                <a:gridCol w="1552595">
                  <a:extLst>
                    <a:ext uri="{9D8B030D-6E8A-4147-A177-3AD203B41FA5}">
                      <a16:colId xmlns:a16="http://schemas.microsoft.com/office/drawing/2014/main" val="20003"/>
                    </a:ext>
                  </a:extLst>
                </a:gridCol>
              </a:tblGrid>
              <a:tr h="266700">
                <a:tc>
                  <a:txBody>
                    <a:bodyPr/>
                    <a:lstStyle/>
                    <a:p>
                      <a:pPr algn="ctr" fontAlgn="ctr"/>
                      <a:r>
                        <a:rPr lang="pt-BR" sz="1100" b="0" i="0" u="none" strike="noStrike" dirty="0">
                          <a:solidFill>
                            <a:srgbClr val="000000"/>
                          </a:solidFill>
                          <a:effectLst/>
                          <a:latin typeface="Arial" panose="020B0604020202020204" pitchFamily="34" charset="0"/>
                        </a:rPr>
                        <a:t>Condições de pagamento</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Previsão de entrega</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Frete</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Validade da Proposta</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647700">
                <a:tc>
                  <a:txBody>
                    <a:bodyPr/>
                    <a:lstStyle/>
                    <a:p>
                      <a:pPr algn="ctr" fontAlgn="ctr"/>
                      <a:r>
                        <a:rPr lang="pt-BR" sz="1100" b="0" i="0" u="none" strike="noStrike" dirty="0">
                          <a:solidFill>
                            <a:srgbClr val="000000"/>
                          </a:solidFill>
                          <a:effectLst/>
                          <a:latin typeface="Arial" panose="020B0604020202020204" pitchFamily="34" charset="0"/>
                        </a:rPr>
                        <a:t>a combinar</a:t>
                      </a:r>
                    </a:p>
                  </a:txBody>
                  <a:tcPr marL="9525" marR="9525" marT="9525" marB="0" anchor="ctr">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45/60 dias</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FOB</a:t>
                      </a:r>
                    </a:p>
                    <a:p>
                      <a:pPr algn="ctr" fontAlgn="ctr"/>
                      <a:r>
                        <a:rPr lang="pt-BR" sz="1100" b="0" i="0" u="none" strike="noStrike" dirty="0">
                          <a:solidFill>
                            <a:srgbClr val="000000"/>
                          </a:solidFill>
                          <a:effectLst/>
                          <a:latin typeface="Arial" panose="020B0604020202020204" pitchFamily="34" charset="0"/>
                        </a:rPr>
                        <a:t>Curitiba/PR</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30 dias</a:t>
                      </a:r>
                    </a:p>
                  </a:txBody>
                  <a:tcPr marL="9525" marR="9525" marT="9525"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gridSpan="4">
                  <a:txBody>
                    <a:bodyPr/>
                    <a:lstStyle/>
                    <a:p>
                      <a:pPr algn="ctr" fontAlgn="ctr"/>
                      <a:r>
                        <a:rPr lang="pt-BR" sz="1100" b="0" i="0" u="none" strike="noStrike" dirty="0">
                          <a:solidFill>
                            <a:srgbClr val="000000"/>
                          </a:solidFill>
                          <a:effectLst/>
                          <a:latin typeface="Arial" panose="020B0604020202020204" pitchFamily="34" charset="0"/>
                        </a:rPr>
                        <a:t>Faturamento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1028700">
                <a:tc gridSpan="4">
                  <a:txBody>
                    <a:bodyPr/>
                    <a:lstStyle/>
                    <a:p>
                      <a:pPr algn="l" fontAlgn="ctr"/>
                      <a:r>
                        <a:rPr lang="pt-BR" sz="1100" b="0" i="0" u="none" strike="noStrike" dirty="0">
                          <a:solidFill>
                            <a:srgbClr val="000000"/>
                          </a:solidFill>
                          <a:effectLst/>
                          <a:latin typeface="Arial" panose="020B0604020202020204" pitchFamily="34" charset="0"/>
                        </a:rPr>
                        <a:t>Caso sejamos contemplados com o seu pedido de compra, este deverá ser emitido para:</a:t>
                      </a:r>
                      <a:br>
                        <a:rPr lang="pt-BR" sz="1100" b="0" i="0" u="none" strike="noStrike" dirty="0">
                          <a:solidFill>
                            <a:srgbClr val="000000"/>
                          </a:solidFill>
                          <a:effectLst/>
                          <a:latin typeface="Arial" panose="020B0604020202020204" pitchFamily="34" charset="0"/>
                        </a:rPr>
                      </a:br>
                      <a:r>
                        <a:rPr lang="pt-BR" sz="1100" b="1" i="0" u="none" strike="noStrike" dirty="0">
                          <a:solidFill>
                            <a:srgbClr val="000000"/>
                          </a:solidFill>
                          <a:effectLst/>
                          <a:latin typeface="Arial" panose="020B0604020202020204" pitchFamily="34" charset="0"/>
                        </a:rPr>
                        <a:t>INGERSOLL RAND COM E SERVIÇOS DE MAQUINAS E EQUIP INDUSTRIAIS LTDA</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CNPJ: 34.971.870/0003-91 | Insc. Estadual: 9083568299</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Rua Cyro Correia Pereira, 400 – Cidade Industrial | CEP: 81.460-050</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Curitiba – PR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3"/>
                  </a:ext>
                </a:extLst>
              </a:tr>
            </a:tbl>
          </a:graphicData>
        </a:graphic>
      </p:graphicFrame>
      <p:pic>
        <p:nvPicPr>
          <p:cNvPr id="27" name="Imagem 26">
            <a:extLst>
              <a:ext uri="{FF2B5EF4-FFF2-40B4-BE49-F238E27FC236}">
                <a16:creationId xmlns:a16="http://schemas.microsoft.com/office/drawing/2014/main" id="{814E04BF-61E6-ABB5-AEE0-A2049027684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884" y="19437"/>
            <a:ext cx="7481330" cy="859247"/>
          </a:xfrm>
          <a:prstGeom prst="rect">
            <a:avLst/>
          </a:prstGeom>
        </p:spPr>
      </p:pic>
      <p:grpSp>
        <p:nvGrpSpPr>
          <p:cNvPr id="28" name="Group 8">
            <a:extLst>
              <a:ext uri="{FF2B5EF4-FFF2-40B4-BE49-F238E27FC236}">
                <a16:creationId xmlns:a16="http://schemas.microsoft.com/office/drawing/2014/main" id="{FECB57DE-5C11-67C1-AB1F-474B2068D1DB}"/>
              </a:ext>
            </a:extLst>
          </p:cNvPr>
          <p:cNvGrpSpPr/>
          <p:nvPr/>
        </p:nvGrpSpPr>
        <p:grpSpPr>
          <a:xfrm>
            <a:off x="26701" y="10531095"/>
            <a:ext cx="7556500" cy="231978"/>
            <a:chOff x="0" y="0"/>
            <a:chExt cx="3047987" cy="131886"/>
          </a:xfrm>
        </p:grpSpPr>
        <p:sp>
          <p:nvSpPr>
            <p:cNvPr id="29" name="Freeform 9">
              <a:extLst>
                <a:ext uri="{FF2B5EF4-FFF2-40B4-BE49-F238E27FC236}">
                  <a16:creationId xmlns:a16="http://schemas.microsoft.com/office/drawing/2014/main" id="{0D75A5B5-17FC-E2AC-68F2-D76550173E36}"/>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0" name="TextBox 10">
              <a:extLst>
                <a:ext uri="{FF2B5EF4-FFF2-40B4-BE49-F238E27FC236}">
                  <a16:creationId xmlns:a16="http://schemas.microsoft.com/office/drawing/2014/main" id="{6F15C11A-A527-0C08-7F94-2F1BC6F207A7}"/>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81892" y="9789181"/>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grpSp>
        <p:nvGrpSpPr>
          <p:cNvPr id="13" name="Group 13"/>
          <p:cNvGrpSpPr/>
          <p:nvPr/>
        </p:nvGrpSpPr>
        <p:grpSpPr>
          <a:xfrm>
            <a:off x="500996" y="95542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1106940" y="910809"/>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GARANTIA</a:t>
            </a:r>
          </a:p>
        </p:txBody>
      </p:sp>
      <p:sp>
        <p:nvSpPr>
          <p:cNvPr id="19" name="Freeform 19"/>
          <p:cNvSpPr/>
          <p:nvPr/>
        </p:nvSpPr>
        <p:spPr>
          <a:xfrm>
            <a:off x="3067945" y="8908347"/>
            <a:ext cx="1295561" cy="1533895"/>
          </a:xfrm>
          <a:custGeom>
            <a:avLst/>
            <a:gdLst/>
            <a:ahLst/>
            <a:cxnLst/>
            <a:rect l="l" t="t" r="r" b="b"/>
            <a:pathLst>
              <a:path w="1295561" h="1533895">
                <a:moveTo>
                  <a:pt x="0" y="0"/>
                </a:moveTo>
                <a:lnTo>
                  <a:pt x="1295561" y="0"/>
                </a:lnTo>
                <a:lnTo>
                  <a:pt x="1295561" y="1533895"/>
                </a:lnTo>
                <a:lnTo>
                  <a:pt x="0" y="1533895"/>
                </a:lnTo>
                <a:lnTo>
                  <a:pt x="0" y="0"/>
                </a:lnTo>
                <a:close/>
              </a:path>
            </a:pathLst>
          </a:custGeom>
          <a:blipFill>
            <a:blip r:embed="rId3"/>
            <a:stretch>
              <a:fillRect l="-22727" t="-9148" r="-14257" b="-13137"/>
            </a:stretch>
          </a:blipFill>
        </p:spPr>
      </p:sp>
      <p:sp>
        <p:nvSpPr>
          <p:cNvPr id="20" name="TextBox 20"/>
          <p:cNvSpPr txBox="1"/>
          <p:nvPr/>
        </p:nvSpPr>
        <p:spPr>
          <a:xfrm>
            <a:off x="4509451" y="8876601"/>
            <a:ext cx="2676964" cy="1262718"/>
          </a:xfrm>
          <a:prstGeom prst="rect">
            <a:avLst/>
          </a:prstGeom>
        </p:spPr>
        <p:txBody>
          <a:bodyPr lIns="0" tIns="0" rIns="0" bIns="0" rtlCol="0" anchor="t">
            <a:spAutoFit/>
          </a:bodyPr>
          <a:lstStyle/>
          <a:p>
            <a:pPr algn="just">
              <a:lnSpc>
                <a:spcPts val="1679"/>
              </a:lnSpc>
            </a:pPr>
            <a:r>
              <a:rPr lang="en-US" sz="1200" b="1">
                <a:solidFill>
                  <a:srgbClr val="000000"/>
                </a:solidFill>
                <a:latin typeface="Montserrat Bold"/>
                <a:ea typeface="Montserrat Bold"/>
                <a:cs typeface="Montserrat Bold"/>
                <a:sym typeface="Montserrat Bold"/>
              </a:rPr>
              <a:t>Conheça nossos</a:t>
            </a:r>
          </a:p>
          <a:p>
            <a:pPr algn="just">
              <a:lnSpc>
                <a:spcPts val="2099"/>
              </a:lnSpc>
            </a:pPr>
            <a:r>
              <a:rPr lang="en-US" sz="1499" b="1">
                <a:solidFill>
                  <a:srgbClr val="000000"/>
                </a:solidFill>
                <a:latin typeface="Montserrat Bold"/>
                <a:ea typeface="Montserrat Bold"/>
                <a:cs typeface="Montserrat Bold"/>
                <a:sym typeface="Montserrat Bold"/>
              </a:rPr>
              <a:t>Planos de Serviços</a:t>
            </a:r>
          </a:p>
          <a:p>
            <a:pPr algn="just">
              <a:lnSpc>
                <a:spcPts val="1540"/>
              </a:lnSpc>
            </a:pPr>
            <a:r>
              <a:rPr lang="en-US" sz="1100">
                <a:solidFill>
                  <a:srgbClr val="000000"/>
                </a:solidFill>
                <a:latin typeface="Montserrat"/>
                <a:ea typeface="Montserrat"/>
                <a:cs typeface="Montserrat"/>
                <a:sym typeface="Montserrat"/>
              </a:rPr>
              <a:t>E amortize custos com manutenções, além de obter paz de espirito na geração de ar comprimido</a:t>
            </a:r>
          </a:p>
          <a:p>
            <a:pPr algn="just">
              <a:lnSpc>
                <a:spcPts val="1679"/>
              </a:lnSpc>
            </a:pPr>
            <a:endParaRPr lang="en-US" sz="1100">
              <a:solidFill>
                <a:srgbClr val="000000"/>
              </a:solidFill>
              <a:latin typeface="Montserrat"/>
              <a:ea typeface="Montserrat"/>
              <a:cs typeface="Montserrat"/>
              <a:sym typeface="Montserrat"/>
            </a:endParaRPr>
          </a:p>
        </p:txBody>
      </p:sp>
      <p:sp>
        <p:nvSpPr>
          <p:cNvPr id="21" name="TextBox 21"/>
          <p:cNvSpPr txBox="1"/>
          <p:nvPr/>
        </p:nvSpPr>
        <p:spPr>
          <a:xfrm>
            <a:off x="4460951" y="10086144"/>
            <a:ext cx="3276746" cy="419538"/>
          </a:xfrm>
          <a:prstGeom prst="rect">
            <a:avLst/>
          </a:prstGeom>
        </p:spPr>
        <p:txBody>
          <a:bodyPr wrap="square"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Informe-se com seu consultor técnico.</a:t>
            </a:r>
          </a:p>
          <a:p>
            <a:pPr algn="just">
              <a:lnSpc>
                <a:spcPts val="1679"/>
              </a:lnSpc>
            </a:pPr>
            <a:endParaRPr lang="en-US" sz="1200">
              <a:solidFill>
                <a:srgbClr val="000000"/>
              </a:solidFill>
              <a:latin typeface="Montserrat"/>
              <a:ea typeface="Montserrat"/>
              <a:cs typeface="Montserrat"/>
              <a:sym typeface="Montserrat"/>
            </a:endParaRPr>
          </a:p>
        </p:txBody>
      </p:sp>
      <p:pic>
        <p:nvPicPr>
          <p:cNvPr id="27" name="Imagem 26">
            <a:extLst>
              <a:ext uri="{FF2B5EF4-FFF2-40B4-BE49-F238E27FC236}">
                <a16:creationId xmlns:a16="http://schemas.microsoft.com/office/drawing/2014/main" id="{71084F68-2804-03FD-1C33-4BCAC27B3F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01" y="-50827"/>
            <a:ext cx="7579701" cy="859247"/>
          </a:xfrm>
          <a:prstGeom prst="rect">
            <a:avLst/>
          </a:prstGeom>
        </p:spPr>
      </p:pic>
      <p:grpSp>
        <p:nvGrpSpPr>
          <p:cNvPr id="28" name="Group 8">
            <a:extLst>
              <a:ext uri="{FF2B5EF4-FFF2-40B4-BE49-F238E27FC236}">
                <a16:creationId xmlns:a16="http://schemas.microsoft.com/office/drawing/2014/main" id="{84C9A318-1014-EA26-ACEC-0DAE02ABFA8F}"/>
              </a:ext>
            </a:extLst>
          </p:cNvPr>
          <p:cNvGrpSpPr/>
          <p:nvPr/>
        </p:nvGrpSpPr>
        <p:grpSpPr>
          <a:xfrm>
            <a:off x="26701" y="10531095"/>
            <a:ext cx="7556500" cy="231978"/>
            <a:chOff x="0" y="0"/>
            <a:chExt cx="3047987" cy="131886"/>
          </a:xfrm>
        </p:grpSpPr>
        <p:sp>
          <p:nvSpPr>
            <p:cNvPr id="29" name="Freeform 9">
              <a:extLst>
                <a:ext uri="{FF2B5EF4-FFF2-40B4-BE49-F238E27FC236}">
                  <a16:creationId xmlns:a16="http://schemas.microsoft.com/office/drawing/2014/main" id="{A8D3FDFB-D282-C987-F9BB-0630517A2ED7}"/>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0" name="TextBox 10">
              <a:extLst>
                <a:ext uri="{FF2B5EF4-FFF2-40B4-BE49-F238E27FC236}">
                  <a16:creationId xmlns:a16="http://schemas.microsoft.com/office/drawing/2014/main" id="{33F55148-D997-671E-1865-BE160274372A}"/>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7" name="CaixaDeTexto 6">
            <a:extLst>
              <a:ext uri="{FF2B5EF4-FFF2-40B4-BE49-F238E27FC236}">
                <a16:creationId xmlns:a16="http://schemas.microsoft.com/office/drawing/2014/main" id="{61CC7F9D-9F09-564C-A6F5-E4664FEC5842}"/>
              </a:ext>
            </a:extLst>
          </p:cNvPr>
          <p:cNvSpPr txBox="1"/>
          <p:nvPr/>
        </p:nvSpPr>
        <p:spPr>
          <a:xfrm>
            <a:off x="-465953" y="1382270"/>
            <a:ext cx="7556500" cy="6740307"/>
          </a:xfrm>
          <a:prstGeom prst="rect">
            <a:avLst/>
          </a:prstGeom>
          <a:noFill/>
        </p:spPr>
        <p:txBody>
          <a:bodyPr wrap="square">
            <a:spAutoFit/>
          </a:bodyPr>
          <a:lstStyle/>
          <a:p>
            <a:pPr lvl="2" algn="just"/>
            <a:r>
              <a:rPr lang="pt-BR" sz="1200" b="1">
                <a:latin typeface="Montserrat" panose="00000500000000000000" pitchFamily="2" charset="0"/>
              </a:rPr>
              <a:t>1.11.1</a:t>
            </a:r>
            <a:r>
              <a:rPr lang="pt-BR" sz="1200">
                <a:latin typeface="Montserrat" panose="00000500000000000000" pitchFamily="2" charset="0"/>
              </a:rPr>
              <a:t>  Exceto quando os documentos de garantia dispuserem de forma diferente, a Ingersoll Rand garante que: (i) os Equipamentos contam com garantia contra defeitos de fabricação por um período de 12 (doze) meses contados da partida técnica ou 18 (dezoito) meses contados da data emissão da nota fiscal, o que ocorrer primeiro; (ii) as partes e peças de reposição vendidas são garantidos contra defeitos de fabricação por um período de 6 (seis) meses contados da data de emissão da nota fiscal; (iii) as partes e peças recondicionadas contam com garantia contra defeitos de fabricação por um período de 3 (três) meses, contados da data de emissão da nota fiscal; (iv) os serviços são pelo período de 90 (noventa) dias a contar da sua execução.</a:t>
            </a:r>
          </a:p>
          <a:p>
            <a:pPr lvl="2" algn="just"/>
            <a:r>
              <a:rPr lang="pt-BR" sz="1200" b="1">
                <a:latin typeface="Montserrat" panose="00000500000000000000" pitchFamily="2" charset="0"/>
              </a:rPr>
              <a:t>1.11.2</a:t>
            </a:r>
            <a:r>
              <a:rPr lang="pt-BR" sz="1200">
                <a:latin typeface="Montserrat" panose="00000500000000000000" pitchFamily="2" charset="0"/>
              </a:rPr>
              <a:t>  Durante os períodos acima previstos, a Ingersoll Rand, a seu critério, substituirá ou reparará as partes ou peças dos Equipamentos nas quais, após sua avaliação técnica, forem constatados defeitos de fabricação, sem custo para a Compradora. Para fazer jus à garantia ora estipulada, a Compradora deverá comprovar a compra efetuada e a data em que esta tiver ocorrido, no momento de solicitar o reparo sob garantia, sendo certo que a presente garantia será válida somente no território brasileiro, não sendo aplicável a Equipamentos que tenham sido adquiridos nesse território e posteriormente exportados pela Compradora. A presente garantia não se aplica a defeitos apresentados em decorrência de uso indevido dos Equipamentos, intervenções técnicas realizados por pessoal não autorizado pela Ingersoll Rand, corrosão, erosão, uso em condições anormais de clima, umidade, partículas de ar ou temperatura, modificações realizadas nos Equipamentos sem a prévia e expressa autorização, por escrito, da Ingersoll Rand ou não atendimento às práticas e condições de uso,  serviços e manutenção recomendadas nos manuais técnicos que acompanham os Equipamentos. Toda manutenção ou reparo nos Equipamentos deve ser realizada por profissionais qualificados e autorizados pela Ingersoll Rand em sua rede de distribuidores e assistência técnica, e todas as partes e peças utilizadas em tais manutenções e reparos devem ser genuínas e aprovadas pela Ingersoll Rand. Qualquer eventual inobservância às condições ora previstas invalidará a garantia ora regulada, para todos os fins e efeitos.</a:t>
            </a:r>
          </a:p>
          <a:p>
            <a:pPr lvl="2" algn="just"/>
            <a:r>
              <a:rPr lang="pt-BR" sz="1200" b="1">
                <a:latin typeface="Montserrat" panose="00000500000000000000" pitchFamily="2" charset="0"/>
              </a:rPr>
              <a:t>1.11.3</a:t>
            </a:r>
            <a:r>
              <a:rPr lang="pt-BR" sz="1200">
                <a:latin typeface="Montserrat" panose="00000500000000000000" pitchFamily="2" charset="0"/>
              </a:rPr>
              <a:t> A presente garantia não se aplica a motores que sejam fabricados por terceiros, os quais dispõem de garantia própria prestada pelo respectivo fabricante.</a:t>
            </a:r>
          </a:p>
          <a:p>
            <a:pPr lvl="2" algn="just"/>
            <a:r>
              <a:rPr lang="pt-BR" sz="1200" b="1">
                <a:latin typeface="Montserrat" panose="00000500000000000000" pitchFamily="2" charset="0"/>
              </a:rPr>
              <a:t>1.11.4 </a:t>
            </a:r>
            <a:r>
              <a:rPr lang="pt-BR" sz="1200">
                <a:latin typeface="Montserrat" panose="00000500000000000000" pitchFamily="2" charset="0"/>
              </a:rPr>
              <a:t> Nenhum reparo, substituição, refazimento, ajuste ou modificação realizado a título de garantia prorrogará os prazos originais de garantia, quer para o Equipamento, seus acessórios ou peças substituídas.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91827" y="9637466"/>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dirty="0"/>
            </a:p>
          </p:txBody>
        </p:sp>
      </p:grpSp>
      <p:sp>
        <p:nvSpPr>
          <p:cNvPr id="16" name="Freeform 16"/>
          <p:cNvSpPr/>
          <p:nvPr/>
        </p:nvSpPr>
        <p:spPr>
          <a:xfrm>
            <a:off x="627503" y="4344490"/>
            <a:ext cx="163664" cy="249392"/>
          </a:xfrm>
          <a:custGeom>
            <a:avLst/>
            <a:gdLst/>
            <a:ahLst/>
            <a:cxnLst/>
            <a:rect l="l" t="t" r="r" b="b"/>
            <a:pathLst>
              <a:path w="163664" h="249392">
                <a:moveTo>
                  <a:pt x="0" y="0"/>
                </a:moveTo>
                <a:lnTo>
                  <a:pt x="163664" y="0"/>
                </a:lnTo>
                <a:lnTo>
                  <a:pt x="163664" y="249392"/>
                </a:lnTo>
                <a:lnTo>
                  <a:pt x="0" y="2493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627505" y="4799170"/>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3853719" y="4381761"/>
            <a:ext cx="163664" cy="249392"/>
          </a:xfrm>
          <a:custGeom>
            <a:avLst/>
            <a:gdLst/>
            <a:ahLst/>
            <a:cxnLst/>
            <a:rect l="l" t="t" r="r" b="b"/>
            <a:pathLst>
              <a:path w="163664" h="249392">
                <a:moveTo>
                  <a:pt x="0" y="0"/>
                </a:moveTo>
                <a:lnTo>
                  <a:pt x="163663" y="0"/>
                </a:lnTo>
                <a:lnTo>
                  <a:pt x="163663" y="249393"/>
                </a:lnTo>
                <a:lnTo>
                  <a:pt x="0" y="2493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3838353" y="4788364"/>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AutoShape 20"/>
          <p:cNvSpPr/>
          <p:nvPr/>
        </p:nvSpPr>
        <p:spPr>
          <a:xfrm flipH="1" flipV="1">
            <a:off x="3696717" y="3744249"/>
            <a:ext cx="0" cy="1524421"/>
          </a:xfrm>
          <a:prstGeom prst="line">
            <a:avLst/>
          </a:prstGeom>
          <a:ln w="19050" cap="flat">
            <a:solidFill>
              <a:srgbClr val="000000"/>
            </a:solidFill>
            <a:prstDash val="solid"/>
            <a:headEnd type="none" w="sm" len="sm"/>
            <a:tailEnd type="none" w="sm" len="sm"/>
          </a:ln>
        </p:spPr>
      </p:sp>
      <p:sp>
        <p:nvSpPr>
          <p:cNvPr id="21" name="TextBox 21"/>
          <p:cNvSpPr txBox="1"/>
          <p:nvPr/>
        </p:nvSpPr>
        <p:spPr>
          <a:xfrm>
            <a:off x="1034174" y="1034285"/>
            <a:ext cx="4608974" cy="621027"/>
          </a:xfrm>
          <a:prstGeom prst="rect">
            <a:avLst/>
          </a:prstGeom>
        </p:spPr>
        <p:txBody>
          <a:bodyPr lIns="0" tIns="0" rIns="0" bIns="0" rtlCol="0" anchor="t">
            <a:spAutoFit/>
          </a:bodyPr>
          <a:lstStyle/>
          <a:p>
            <a:pPr>
              <a:lnSpc>
                <a:spcPts val="2520"/>
              </a:lnSpc>
            </a:pPr>
            <a:r>
              <a:rPr lang="en-US" b="1" dirty="0">
                <a:solidFill>
                  <a:srgbClr val="6F6F6F"/>
                </a:solidFill>
                <a:latin typeface="Montserrat" panose="00000500000000000000" pitchFamily="2" charset="0"/>
                <a:ea typeface="Montserrat Bold"/>
                <a:cs typeface="Montserrat Bold"/>
                <a:sym typeface="Montserrat Bold"/>
              </a:rPr>
              <a:t>À DISPOSIÇÃO</a:t>
            </a:r>
          </a:p>
          <a:p>
            <a:pPr>
              <a:lnSpc>
                <a:spcPts val="2520"/>
              </a:lnSpc>
            </a:pPr>
            <a:endParaRPr lang="en-US" b="1" dirty="0">
              <a:solidFill>
                <a:srgbClr val="6F6F6F"/>
              </a:solidFill>
              <a:latin typeface="Montserrat Bold"/>
              <a:ea typeface="Montserrat Bold"/>
              <a:cs typeface="Montserrat Bold"/>
              <a:sym typeface="Montserrat Bold"/>
            </a:endParaRPr>
          </a:p>
        </p:txBody>
      </p:sp>
      <p:sp>
        <p:nvSpPr>
          <p:cNvPr id="22" name="TextBox 22"/>
          <p:cNvSpPr txBox="1"/>
          <p:nvPr/>
        </p:nvSpPr>
        <p:spPr>
          <a:xfrm>
            <a:off x="509944" y="1636262"/>
            <a:ext cx="6128010" cy="1945597"/>
          </a:xfrm>
          <a:prstGeom prst="rect">
            <a:avLst/>
          </a:prstGeom>
        </p:spPr>
        <p:txBody>
          <a:bodyPr lIns="0" tIns="0" rIns="0" bIns="0" rtlCol="0" anchor="t">
            <a:spAutoFit/>
          </a:bodyPr>
          <a:lstStyle/>
          <a:p>
            <a:pPr algn="just">
              <a:lnSpc>
                <a:spcPts val="1679"/>
              </a:lnSpc>
            </a:pPr>
            <a:r>
              <a:rPr lang="en-US" sz="1200" dirty="0">
                <a:solidFill>
                  <a:srgbClr val="000000"/>
                </a:solidFill>
                <a:latin typeface="Montserrat"/>
                <a:ea typeface="Montserrat"/>
                <a:cs typeface="Montserrat"/>
                <a:sym typeface="Montserrat"/>
              </a:rPr>
              <a:t>A </a:t>
            </a:r>
            <a:r>
              <a:rPr lang="en-US" sz="1200" dirty="0" err="1">
                <a:solidFill>
                  <a:srgbClr val="000000"/>
                </a:solidFill>
                <a:latin typeface="Montserrat"/>
                <a:ea typeface="Montserrat"/>
                <a:cs typeface="Montserrat"/>
                <a:sym typeface="Montserrat"/>
              </a:rPr>
              <a:t>Evolução</a:t>
            </a:r>
            <a:r>
              <a:rPr lang="en-US" sz="1200">
                <a:solidFill>
                  <a:srgbClr val="000000"/>
                </a:solidFill>
                <a:latin typeface="Montserrat"/>
                <a:ea typeface="Montserrat"/>
                <a:cs typeface="Montserrat"/>
                <a:sym typeface="Montserrat"/>
              </a:rPr>
              <a:t> Compressores conta com equipe comercial e técnica altamente qualificada, para fornecimento de produtos, serviços e soluções no consumo de ar comprimido, assim aprimorando o consumo de energia elétrica, a produtividade e as operações dos clientes.</a:t>
            </a:r>
          </a:p>
          <a:p>
            <a:pPr algn="just">
              <a:lnSpc>
                <a:spcPts val="1679"/>
              </a:lnSpc>
            </a:pPr>
            <a:r>
              <a:rPr lang="en-US" sz="1200">
                <a:solidFill>
                  <a:srgbClr val="000000"/>
                </a:solidFill>
                <a:latin typeface="Montserrat"/>
                <a:ea typeface="Montserrat"/>
                <a:cs typeface="Montserrat"/>
                <a:sym typeface="Montserrat"/>
              </a:rPr>
              <a:t> Atualmente a Evolução Compressores conta com duas unidades, sendo uma em São Bento do Sul e outra em Joinville ambas no estado de Santa Catarina.</a:t>
            </a:r>
          </a:p>
          <a:p>
            <a:pPr algn="just">
              <a:lnSpc>
                <a:spcPts val="1679"/>
              </a:lnSpc>
            </a:pPr>
            <a:r>
              <a:rPr lang="en-US" sz="1200">
                <a:solidFill>
                  <a:srgbClr val="000000"/>
                </a:solidFill>
                <a:latin typeface="Montserrat"/>
                <a:ea typeface="Montserrat"/>
                <a:cs typeface="Montserrat"/>
                <a:sym typeface="Montserrat"/>
              </a:rPr>
              <a:t> Estamos no mercado há mais de 40 anos, oferecendo comprometimento, produtividade e inteligência nos negócios dos clientes.</a:t>
            </a:r>
          </a:p>
          <a:p>
            <a:pPr algn="just">
              <a:lnSpc>
                <a:spcPts val="1679"/>
              </a:lnSpc>
            </a:pPr>
            <a:endParaRPr lang="en-US" sz="1200">
              <a:solidFill>
                <a:srgbClr val="000000"/>
              </a:solidFill>
              <a:latin typeface="Montserrat"/>
              <a:ea typeface="Montserrat"/>
              <a:cs typeface="Montserrat"/>
              <a:sym typeface="Montserrat"/>
            </a:endParaRPr>
          </a:p>
        </p:txBody>
      </p:sp>
      <p:sp>
        <p:nvSpPr>
          <p:cNvPr id="23" name="TextBox 23"/>
          <p:cNvSpPr txBox="1"/>
          <p:nvPr/>
        </p:nvSpPr>
        <p:spPr>
          <a:xfrm>
            <a:off x="971987" y="3780739"/>
            <a:ext cx="2108245"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Joinville-SC</a:t>
            </a:r>
          </a:p>
        </p:txBody>
      </p:sp>
      <p:sp>
        <p:nvSpPr>
          <p:cNvPr id="24" name="TextBox 24"/>
          <p:cNvSpPr txBox="1"/>
          <p:nvPr/>
        </p:nvSpPr>
        <p:spPr>
          <a:xfrm>
            <a:off x="3870851" y="3744247"/>
            <a:ext cx="3042865"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São Bento do Sul - SC</a:t>
            </a:r>
          </a:p>
        </p:txBody>
      </p:sp>
      <p:sp>
        <p:nvSpPr>
          <p:cNvPr id="25" name="TextBox 25"/>
          <p:cNvSpPr txBox="1"/>
          <p:nvPr/>
        </p:nvSpPr>
        <p:spPr>
          <a:xfrm>
            <a:off x="928217" y="4402868"/>
            <a:ext cx="2704042"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dos suíços, 17210 - Costa e Silva</a:t>
            </a:r>
          </a:p>
        </p:txBody>
      </p:sp>
      <p:sp>
        <p:nvSpPr>
          <p:cNvPr id="26" name="TextBox 26"/>
          <p:cNvSpPr txBox="1"/>
          <p:nvPr/>
        </p:nvSpPr>
        <p:spPr>
          <a:xfrm>
            <a:off x="928217" y="4818723"/>
            <a:ext cx="1402232"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3455-0337</a:t>
            </a:r>
          </a:p>
        </p:txBody>
      </p:sp>
      <p:sp>
        <p:nvSpPr>
          <p:cNvPr id="27" name="TextBox 27"/>
          <p:cNvSpPr txBox="1"/>
          <p:nvPr/>
        </p:nvSpPr>
        <p:spPr>
          <a:xfrm>
            <a:off x="4184286" y="4380331"/>
            <a:ext cx="2289067" cy="408035"/>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Pedro Robl, 13 - Colonial</a:t>
            </a:r>
          </a:p>
          <a:p>
            <a:pPr algn="ctr">
              <a:lnSpc>
                <a:spcPts val="1640"/>
              </a:lnSpc>
            </a:pPr>
            <a:endParaRPr lang="en-US" sz="1171">
              <a:solidFill>
                <a:srgbClr val="000000"/>
              </a:solidFill>
              <a:latin typeface="Montserrat"/>
              <a:ea typeface="Montserrat"/>
              <a:cs typeface="Montserrat"/>
              <a:sym typeface="Montserrat"/>
            </a:endParaRPr>
          </a:p>
        </p:txBody>
      </p:sp>
      <p:sp>
        <p:nvSpPr>
          <p:cNvPr id="28" name="TextBox 28"/>
          <p:cNvSpPr txBox="1"/>
          <p:nvPr/>
        </p:nvSpPr>
        <p:spPr>
          <a:xfrm>
            <a:off x="4184284" y="4755717"/>
            <a:ext cx="1590096" cy="396199"/>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3635-0222</a:t>
            </a:r>
          </a:p>
          <a:p>
            <a:pPr algn="ctr">
              <a:lnSpc>
                <a:spcPts val="1640"/>
              </a:lnSpc>
            </a:pPr>
            <a:endParaRPr lang="en-US" sz="1171">
              <a:solidFill>
                <a:srgbClr val="000000"/>
              </a:solidFill>
              <a:latin typeface="Montserrat"/>
              <a:ea typeface="Montserrat"/>
              <a:cs typeface="Montserrat"/>
              <a:sym typeface="Montserrat"/>
            </a:endParaRPr>
          </a:p>
        </p:txBody>
      </p:sp>
      <p:sp>
        <p:nvSpPr>
          <p:cNvPr id="29" name="TextBox 29"/>
          <p:cNvSpPr txBox="1"/>
          <p:nvPr/>
        </p:nvSpPr>
        <p:spPr>
          <a:xfrm>
            <a:off x="675990" y="5963877"/>
            <a:ext cx="6128010" cy="855555"/>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Agradecemos a oportunidade e vossa atenção à nossa proposta técnica e comercial referente a fornecimento de equipamentos para geração de ar comprimido.</a:t>
            </a:r>
          </a:p>
          <a:p>
            <a:pPr algn="just">
              <a:lnSpc>
                <a:spcPts val="1679"/>
              </a:lnSpc>
            </a:pPr>
            <a:endParaRPr lang="en-US" sz="1200">
              <a:solidFill>
                <a:srgbClr val="000000"/>
              </a:solidFill>
              <a:latin typeface="Montserrat"/>
              <a:ea typeface="Montserrat"/>
              <a:cs typeface="Montserrat"/>
              <a:sym typeface="Montserrat"/>
            </a:endParaRPr>
          </a:p>
        </p:txBody>
      </p:sp>
      <p:sp>
        <p:nvSpPr>
          <p:cNvPr id="30" name="TextBox 30"/>
          <p:cNvSpPr txBox="1"/>
          <p:nvPr/>
        </p:nvSpPr>
        <p:spPr>
          <a:xfrm>
            <a:off x="675990" y="6923997"/>
            <a:ext cx="6324722" cy="855427"/>
          </a:xfrm>
          <a:prstGeom prst="rect">
            <a:avLst/>
          </a:prstGeom>
        </p:spPr>
        <p:txBody>
          <a:bodyPr lIns="0" tIns="0" rIns="0" bIns="0" rtlCol="0" anchor="t">
            <a:spAutoFit/>
          </a:bodyPr>
          <a:lstStyle/>
          <a:p>
            <a:pPr>
              <a:lnSpc>
                <a:spcPts val="1675"/>
              </a:lnSpc>
            </a:pPr>
            <a:r>
              <a:rPr lang="en-US" sz="1196">
                <a:solidFill>
                  <a:srgbClr val="000000"/>
                </a:solidFill>
                <a:latin typeface="Montserrat Medium"/>
                <a:ea typeface="Montserrat Medium"/>
                <a:cs typeface="Montserrat Medium"/>
                <a:sym typeface="Montserrat Medium"/>
              </a:rPr>
              <a:t>Desde já ficamos à disposição para esclarecimentos de quaisquer dúvidas ou para o fornecimento de informações adicionais que se fizerem necessárias.</a:t>
            </a:r>
          </a:p>
          <a:p>
            <a:pPr>
              <a:lnSpc>
                <a:spcPts val="1675"/>
              </a:lnSpc>
            </a:pPr>
            <a:endParaRPr lang="en-US" sz="1196" b="1">
              <a:solidFill>
                <a:srgbClr val="000000"/>
              </a:solidFill>
              <a:latin typeface="Montserrat Medium"/>
              <a:ea typeface="Montserrat Medium"/>
              <a:cs typeface="Montserrat Medium"/>
              <a:sym typeface="Montserrat Medium"/>
            </a:endParaRPr>
          </a:p>
          <a:p>
            <a:pPr>
              <a:lnSpc>
                <a:spcPts val="1675"/>
              </a:lnSpc>
            </a:pPr>
            <a:endParaRPr lang="en-US" sz="1196" b="1">
              <a:solidFill>
                <a:srgbClr val="000000"/>
              </a:solidFill>
              <a:latin typeface="Montserrat Medium"/>
              <a:ea typeface="Montserrat Medium"/>
              <a:cs typeface="Montserrat Medium"/>
              <a:sym typeface="Montserrat Medium"/>
            </a:endParaRPr>
          </a:p>
        </p:txBody>
      </p:sp>
      <p:sp>
        <p:nvSpPr>
          <p:cNvPr id="31" name="TextBox 31"/>
          <p:cNvSpPr txBox="1"/>
          <p:nvPr/>
        </p:nvSpPr>
        <p:spPr>
          <a:xfrm>
            <a:off x="691358" y="7824579"/>
            <a:ext cx="6324722" cy="1509452"/>
          </a:xfrm>
          <a:prstGeom prst="rect">
            <a:avLst/>
          </a:prstGeom>
        </p:spPr>
        <p:txBody>
          <a:bodyPr lIns="0" tIns="0" rIns="0" bIns="0" rtlCol="0" anchor="t">
            <a:spAutoFit/>
          </a:bodyPr>
          <a:lstStyle/>
          <a:p>
            <a:pPr>
              <a:lnSpc>
                <a:spcPts val="1675"/>
              </a:lnSpc>
            </a:pPr>
            <a:r>
              <a:rPr lang="en-US" sz="1196">
                <a:solidFill>
                  <a:srgbClr val="000000"/>
                </a:solidFill>
                <a:latin typeface="Montserrat Medium"/>
                <a:ea typeface="Montserrat Medium"/>
                <a:cs typeface="Montserrat Medium"/>
                <a:sym typeface="Montserrat Medium"/>
              </a:rPr>
              <a:t>Atenciosamente,</a:t>
            </a:r>
          </a:p>
          <a:p>
            <a:pPr>
              <a:lnSpc>
                <a:spcPts val="1675"/>
              </a:lnSpc>
            </a:pPr>
            <a:endParaRPr lang="en-US" sz="1196">
              <a:solidFill>
                <a:srgbClr val="000000"/>
              </a:solidFill>
              <a:latin typeface="Montserrat Medium"/>
              <a:ea typeface="Montserrat Medium"/>
              <a:cs typeface="Montserrat Medium"/>
              <a:sym typeface="Montserrat Medium"/>
            </a:endParaRPr>
          </a:p>
          <a:p>
            <a:pPr>
              <a:lnSpc>
                <a:spcPts val="1675"/>
              </a:lnSpc>
            </a:pPr>
            <a:r>
              <a:rPr lang="en-US" sz="1196">
                <a:solidFill>
                  <a:srgbClr val="000000"/>
                </a:solidFill>
                <a:latin typeface="Montserrat Medium"/>
                <a:ea typeface="Montserrat Medium"/>
                <a:cs typeface="Montserrat Medium"/>
                <a:sym typeface="Montserrat Medium"/>
              </a:rPr>
              <a:t>Nome Sobrenome</a:t>
            </a:r>
          </a:p>
          <a:p>
            <a:pPr>
              <a:lnSpc>
                <a:spcPts val="1675"/>
              </a:lnSpc>
            </a:pPr>
            <a:r>
              <a:rPr lang="en-US" sz="1196">
                <a:solidFill>
                  <a:srgbClr val="000000"/>
                </a:solidFill>
                <a:latin typeface="Montserrat Medium"/>
                <a:ea typeface="Montserrat Medium"/>
                <a:cs typeface="Montserrat Medium"/>
                <a:sym typeface="Montserrat Medium"/>
              </a:rPr>
              <a:t>Consultor Técnico de Vendas</a:t>
            </a:r>
          </a:p>
          <a:p>
            <a:pPr>
              <a:lnSpc>
                <a:spcPts val="1675"/>
              </a:lnSpc>
            </a:pPr>
            <a:r>
              <a:rPr lang="en-US" sz="1196">
                <a:solidFill>
                  <a:srgbClr val="000000"/>
                </a:solidFill>
                <a:latin typeface="Montserrat Medium"/>
                <a:ea typeface="Montserrat Medium"/>
                <a:cs typeface="Montserrat Medium"/>
                <a:sym typeface="Montserrat Medium"/>
              </a:rPr>
              <a:t>     (47) 00000</a:t>
            </a:r>
          </a:p>
          <a:p>
            <a:pPr>
              <a:lnSpc>
                <a:spcPts val="1675"/>
              </a:lnSpc>
            </a:pPr>
            <a:r>
              <a:rPr lang="en-US" sz="1196" b="1" u="sng">
                <a:solidFill>
                  <a:srgbClr val="000000"/>
                </a:solidFill>
                <a:latin typeface="Montserrat Medium"/>
                <a:ea typeface="Montserrat Medium"/>
                <a:cs typeface="Montserrat Medium"/>
                <a:sym typeface="Montserrat Medium"/>
                <a:hlinkClick r:id="rId7" tooltip="mailto:tavares@evolucaocompressores.com.br"/>
              </a:rPr>
              <a:t>email@evolucaocompressores.com.br</a:t>
            </a:r>
            <a:r>
              <a:rPr lang="en-US" sz="1196" b="1">
                <a:solidFill>
                  <a:srgbClr val="000000"/>
                </a:solidFill>
                <a:latin typeface="Montserrat Medium"/>
                <a:ea typeface="Montserrat Medium"/>
                <a:cs typeface="Montserrat Medium"/>
                <a:sym typeface="Montserrat Medium"/>
              </a:rPr>
              <a:t> </a:t>
            </a:r>
          </a:p>
          <a:p>
            <a:pPr>
              <a:lnSpc>
                <a:spcPts val="1675"/>
              </a:lnSpc>
            </a:pPr>
            <a:endParaRPr lang="en-US" sz="1196" b="1">
              <a:solidFill>
                <a:srgbClr val="000000"/>
              </a:solidFill>
              <a:latin typeface="Montserrat Medium"/>
              <a:ea typeface="Montserrat Medium"/>
              <a:cs typeface="Montserrat Medium"/>
              <a:sym typeface="Montserrat Medium"/>
            </a:endParaRPr>
          </a:p>
        </p:txBody>
      </p:sp>
      <p:pic>
        <p:nvPicPr>
          <p:cNvPr id="36" name="Imagem 35">
            <a:extLst>
              <a:ext uri="{FF2B5EF4-FFF2-40B4-BE49-F238E27FC236}">
                <a16:creationId xmlns:a16="http://schemas.microsoft.com/office/drawing/2014/main" id="{D45A9AA0-0CD1-0BDD-757A-35EB263744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grpSp>
        <p:nvGrpSpPr>
          <p:cNvPr id="37" name="Group 8">
            <a:extLst>
              <a:ext uri="{FF2B5EF4-FFF2-40B4-BE49-F238E27FC236}">
                <a16:creationId xmlns:a16="http://schemas.microsoft.com/office/drawing/2014/main" id="{B759946D-2671-2B1B-C8CC-50F6CBEAA6EB}"/>
              </a:ext>
            </a:extLst>
          </p:cNvPr>
          <p:cNvGrpSpPr/>
          <p:nvPr/>
        </p:nvGrpSpPr>
        <p:grpSpPr>
          <a:xfrm>
            <a:off x="26701" y="10531095"/>
            <a:ext cx="7556500" cy="231978"/>
            <a:chOff x="0" y="0"/>
            <a:chExt cx="3047987" cy="131886"/>
          </a:xfrm>
        </p:grpSpPr>
        <p:sp>
          <p:nvSpPr>
            <p:cNvPr id="38" name="Freeform 9">
              <a:extLst>
                <a:ext uri="{FF2B5EF4-FFF2-40B4-BE49-F238E27FC236}">
                  <a16:creationId xmlns:a16="http://schemas.microsoft.com/office/drawing/2014/main" id="{3F618C73-BA98-2F9D-BA3F-38F966DD3ECA}"/>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9" name="TextBox 10">
              <a:extLst>
                <a:ext uri="{FF2B5EF4-FFF2-40B4-BE49-F238E27FC236}">
                  <a16:creationId xmlns:a16="http://schemas.microsoft.com/office/drawing/2014/main" id="{2D11CBD2-039E-6F1D-9F41-91A7C684FE1A}"/>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7" name="Imagem 6">
            <a:hlinkClick r:id="rId9" tooltip="Visite nosso website"/>
            <a:extLst>
              <a:ext uri="{FF2B5EF4-FFF2-40B4-BE49-F238E27FC236}">
                <a16:creationId xmlns:a16="http://schemas.microsoft.com/office/drawing/2014/main" id="{3F21D723-C726-498A-A2BA-AB5E837321F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10196" y="9854665"/>
            <a:ext cx="655158" cy="655158"/>
          </a:xfrm>
          <a:prstGeom prst="rect">
            <a:avLst/>
          </a:prstGeom>
        </p:spPr>
      </p:pic>
      <p:pic>
        <p:nvPicPr>
          <p:cNvPr id="9" name="Imagem 8">
            <a:hlinkClick r:id="rId11" tooltip="Vídeo Institucional"/>
            <a:extLst>
              <a:ext uri="{FF2B5EF4-FFF2-40B4-BE49-F238E27FC236}">
                <a16:creationId xmlns:a16="http://schemas.microsoft.com/office/drawing/2014/main" id="{F0AADBEF-7019-A83A-C90C-2F7F59AF772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80412" y="10082974"/>
            <a:ext cx="369574" cy="335547"/>
          </a:xfrm>
          <a:prstGeom prst="rect">
            <a:avLst/>
          </a:prstGeom>
        </p:spPr>
      </p:pic>
      <p:pic>
        <p:nvPicPr>
          <p:cNvPr id="10" name="Imagem 9">
            <a:hlinkClick r:id="rId13"/>
            <a:extLst>
              <a:ext uri="{FF2B5EF4-FFF2-40B4-BE49-F238E27FC236}">
                <a16:creationId xmlns:a16="http://schemas.microsoft.com/office/drawing/2014/main" id="{FAF17805-3AF0-09CA-C56B-58D0DC5E98B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50621" y="10065638"/>
            <a:ext cx="322849" cy="322849"/>
          </a:xfrm>
          <a:prstGeom prst="rect">
            <a:avLst/>
          </a:prstGeom>
        </p:spPr>
      </p:pic>
      <p:pic>
        <p:nvPicPr>
          <p:cNvPr id="12" name="Imagem 11">
            <a:hlinkClick r:id="rId15"/>
            <a:extLst>
              <a:ext uri="{FF2B5EF4-FFF2-40B4-BE49-F238E27FC236}">
                <a16:creationId xmlns:a16="http://schemas.microsoft.com/office/drawing/2014/main" id="{F8684578-24D8-1B29-F3EE-B863A6ABBEB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549367" y="10072565"/>
            <a:ext cx="322849" cy="322849"/>
          </a:xfrm>
          <a:prstGeom prst="rect">
            <a:avLst/>
          </a:prstGeom>
        </p:spPr>
      </p:pic>
      <p:pic>
        <p:nvPicPr>
          <p:cNvPr id="32" name="Imagem 31">
            <a:hlinkClick r:id="rId17"/>
            <a:extLst>
              <a:ext uri="{FF2B5EF4-FFF2-40B4-BE49-F238E27FC236}">
                <a16:creationId xmlns:a16="http://schemas.microsoft.com/office/drawing/2014/main" id="{EAD17735-99C1-18E4-4533-55CC3573C96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944828" y="10072423"/>
            <a:ext cx="322849" cy="322849"/>
          </a:xfrm>
          <a:prstGeom prst="rect">
            <a:avLst/>
          </a:prstGeom>
        </p:spPr>
      </p:pic>
      <p:pic>
        <p:nvPicPr>
          <p:cNvPr id="33" name="Imagem 32">
            <a:hlinkClick r:id="rId19"/>
            <a:extLst>
              <a:ext uri="{FF2B5EF4-FFF2-40B4-BE49-F238E27FC236}">
                <a16:creationId xmlns:a16="http://schemas.microsoft.com/office/drawing/2014/main" id="{9F7EFC25-A13A-679A-B335-2155017A7727}"/>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42787" y="10070648"/>
            <a:ext cx="341088" cy="341088"/>
          </a:xfrm>
          <a:prstGeom prst="rect">
            <a:avLst/>
          </a:prstGeom>
        </p:spPr>
      </p:pic>
      <p:sp>
        <p:nvSpPr>
          <p:cNvPr id="35" name="CaixaDeTexto 34">
            <a:extLst>
              <a:ext uri="{FF2B5EF4-FFF2-40B4-BE49-F238E27FC236}">
                <a16:creationId xmlns:a16="http://schemas.microsoft.com/office/drawing/2014/main" id="{A374B895-652F-9C39-5BA4-38C011863C86}"/>
              </a:ext>
            </a:extLst>
          </p:cNvPr>
          <p:cNvSpPr txBox="1"/>
          <p:nvPr/>
        </p:nvSpPr>
        <p:spPr>
          <a:xfrm>
            <a:off x="4066228" y="9628823"/>
            <a:ext cx="3794760" cy="307777"/>
          </a:xfrm>
          <a:prstGeom prst="rect">
            <a:avLst/>
          </a:prstGeom>
          <a:noFill/>
        </p:spPr>
        <p:txBody>
          <a:bodyPr wrap="square">
            <a:spAutoFit/>
          </a:bodyPr>
          <a:lstStyle/>
          <a:p>
            <a:r>
              <a:rPr lang="pt-BR" sz="1400" b="1">
                <a:latin typeface="Montserrat" panose="00000500000000000000" pitchFamily="2" charset="0"/>
                <a:cs typeface="Aharoni" panose="02010803020104030203" pitchFamily="2" charset="-79"/>
              </a:rPr>
              <a:t>Conecte-se com a gente:</a:t>
            </a:r>
            <a:endParaRPr lang="pt-BR" sz="1400" b="1" dirty="0">
              <a:latin typeface="Montserrat" panose="00000500000000000000" pitchFamily="2" charset="0"/>
              <a:cs typeface="Aharoni" panose="02010803020104030203" pitchFamily="2" charset="-79"/>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0" y="11149058"/>
            <a:ext cx="7647320" cy="241437"/>
            <a:chOff x="0" y="0"/>
            <a:chExt cx="3047987" cy="131886"/>
          </a:xfrm>
        </p:grpSpPr>
        <p:sp>
          <p:nvSpPr>
            <p:cNvPr id="9" name="Freeform 9"/>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11" name="Freeform 11"/>
          <p:cNvSpPr/>
          <p:nvPr/>
        </p:nvSpPr>
        <p:spPr>
          <a:xfrm>
            <a:off x="417370" y="9707911"/>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3" name="Freeform 13"/>
          <p:cNvSpPr/>
          <p:nvPr/>
        </p:nvSpPr>
        <p:spPr>
          <a:xfrm>
            <a:off x="1096525" y="2452247"/>
            <a:ext cx="5342421" cy="7243960"/>
          </a:xfrm>
          <a:custGeom>
            <a:avLst/>
            <a:gdLst/>
            <a:ahLst/>
            <a:cxnLst/>
            <a:rect l="l" t="t" r="r" b="b"/>
            <a:pathLst>
              <a:path w="5342421" h="7243960">
                <a:moveTo>
                  <a:pt x="0" y="0"/>
                </a:moveTo>
                <a:lnTo>
                  <a:pt x="5342420" y="0"/>
                </a:lnTo>
                <a:lnTo>
                  <a:pt x="5342420" y="7243961"/>
                </a:lnTo>
                <a:lnTo>
                  <a:pt x="0" y="7243961"/>
                </a:lnTo>
                <a:lnTo>
                  <a:pt x="0" y="0"/>
                </a:lnTo>
                <a:close/>
              </a:path>
            </a:pathLst>
          </a:custGeom>
          <a:blipFill>
            <a:blip r:embed="rId3"/>
            <a:stretch>
              <a:fillRect/>
            </a:stretch>
          </a:blipFill>
        </p:spPr>
      </p:sp>
      <p:sp>
        <p:nvSpPr>
          <p:cNvPr id="14" name="TextBox 14"/>
          <p:cNvSpPr txBox="1"/>
          <p:nvPr/>
        </p:nvSpPr>
        <p:spPr>
          <a:xfrm>
            <a:off x="494992" y="10828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NOVA INGERSOLL RAND</a:t>
            </a:r>
          </a:p>
        </p:txBody>
      </p:sp>
      <p:sp>
        <p:nvSpPr>
          <p:cNvPr id="15" name="TextBox 15"/>
          <p:cNvSpPr txBox="1"/>
          <p:nvPr/>
        </p:nvSpPr>
        <p:spPr>
          <a:xfrm>
            <a:off x="494992" y="1639245"/>
            <a:ext cx="6639246" cy="70822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O vasto portfólio de produtos inclui marcas de forte legado, como Gardner Denver, Ingersoll Rand, Champion e outras marcas industriais:</a:t>
            </a:r>
          </a:p>
          <a:p>
            <a:pPr algn="just">
              <a:lnSpc>
                <a:spcPts val="1913"/>
              </a:lnSpc>
            </a:pPr>
            <a:endParaRPr lang="en-US" sz="1367">
              <a:solidFill>
                <a:srgbClr val="000000"/>
              </a:solidFill>
              <a:latin typeface="Montserrat"/>
              <a:ea typeface="Montserrat"/>
              <a:cs typeface="Montserrat"/>
              <a:sym typeface="Montserrat"/>
            </a:endParaRPr>
          </a:p>
        </p:txBody>
      </p:sp>
      <p:pic>
        <p:nvPicPr>
          <p:cNvPr id="17" name="Imagem 16">
            <a:extLst>
              <a:ext uri="{FF2B5EF4-FFF2-40B4-BE49-F238E27FC236}">
                <a16:creationId xmlns:a16="http://schemas.microsoft.com/office/drawing/2014/main" id="{42A405EF-683D-AF2E-1F26-5C7309CC27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7839"/>
            <a:ext cx="7556500" cy="859247"/>
          </a:xfrm>
          <a:prstGeom prst="rect">
            <a:avLst/>
          </a:prstGeom>
        </p:spPr>
      </p:pic>
      <p:grpSp>
        <p:nvGrpSpPr>
          <p:cNvPr id="7" name="Group 8">
            <a:extLst>
              <a:ext uri="{FF2B5EF4-FFF2-40B4-BE49-F238E27FC236}">
                <a16:creationId xmlns:a16="http://schemas.microsoft.com/office/drawing/2014/main" id="{DF504789-70A0-F0AC-FF8F-DA8B4AE855A9}"/>
              </a:ext>
            </a:extLst>
          </p:cNvPr>
          <p:cNvGrpSpPr/>
          <p:nvPr/>
        </p:nvGrpSpPr>
        <p:grpSpPr>
          <a:xfrm>
            <a:off x="1" y="10514133"/>
            <a:ext cx="7556500" cy="179269"/>
            <a:chOff x="0" y="0"/>
            <a:chExt cx="3047987" cy="131886"/>
          </a:xfrm>
        </p:grpSpPr>
        <p:sp>
          <p:nvSpPr>
            <p:cNvPr id="12" name="Freeform 9">
              <a:extLst>
                <a:ext uri="{FF2B5EF4-FFF2-40B4-BE49-F238E27FC236}">
                  <a16:creationId xmlns:a16="http://schemas.microsoft.com/office/drawing/2014/main" id="{530058C1-F8B5-0904-9661-16CD0CE352CE}"/>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6" name="TextBox 10">
              <a:extLst>
                <a:ext uri="{FF2B5EF4-FFF2-40B4-BE49-F238E27FC236}">
                  <a16:creationId xmlns:a16="http://schemas.microsoft.com/office/drawing/2014/main" id="{C9C8898A-420B-C100-0029-873BAE34B4CE}"/>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3500" y="975339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3" name="Freeform 13"/>
          <p:cNvSpPr/>
          <p:nvPr/>
        </p:nvSpPr>
        <p:spPr>
          <a:xfrm>
            <a:off x="409731" y="2423672"/>
            <a:ext cx="6538758" cy="6785504"/>
          </a:xfrm>
          <a:custGeom>
            <a:avLst/>
            <a:gdLst/>
            <a:ahLst/>
            <a:cxnLst/>
            <a:rect l="l" t="t" r="r" b="b"/>
            <a:pathLst>
              <a:path w="6538758" h="6785504">
                <a:moveTo>
                  <a:pt x="0" y="0"/>
                </a:moveTo>
                <a:lnTo>
                  <a:pt x="6538759" y="0"/>
                </a:lnTo>
                <a:lnTo>
                  <a:pt x="6538759" y="6785504"/>
                </a:lnTo>
                <a:lnTo>
                  <a:pt x="0" y="6785504"/>
                </a:lnTo>
                <a:lnTo>
                  <a:pt x="0" y="0"/>
                </a:lnTo>
                <a:close/>
              </a:path>
            </a:pathLst>
          </a:custGeom>
          <a:blipFill>
            <a:blip r:embed="rId3"/>
            <a:stretch>
              <a:fillRect/>
            </a:stretch>
          </a:blipFill>
        </p:spPr>
      </p:sp>
      <p:sp>
        <p:nvSpPr>
          <p:cNvPr id="14" name="TextBox 14"/>
          <p:cNvSpPr txBox="1"/>
          <p:nvPr/>
        </p:nvSpPr>
        <p:spPr>
          <a:xfrm>
            <a:off x="494992" y="10828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CASES DE SUCESSO</a:t>
            </a:r>
          </a:p>
        </p:txBody>
      </p:sp>
      <p:sp>
        <p:nvSpPr>
          <p:cNvPr id="15" name="TextBox 15"/>
          <p:cNvSpPr txBox="1"/>
          <p:nvPr/>
        </p:nvSpPr>
        <p:spPr>
          <a:xfrm>
            <a:off x="494992" y="1639245"/>
            <a:ext cx="6639246" cy="23197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Lista de clientes atendidos pela Evolução Compressores:</a:t>
            </a:r>
          </a:p>
        </p:txBody>
      </p:sp>
      <p:grpSp>
        <p:nvGrpSpPr>
          <p:cNvPr id="16" name="Group 8">
            <a:extLst>
              <a:ext uri="{FF2B5EF4-FFF2-40B4-BE49-F238E27FC236}">
                <a16:creationId xmlns:a16="http://schemas.microsoft.com/office/drawing/2014/main" id="{8F7C4B60-BE84-21AE-B3F4-37343949971D}"/>
              </a:ext>
            </a:extLst>
          </p:cNvPr>
          <p:cNvGrpSpPr/>
          <p:nvPr/>
        </p:nvGrpSpPr>
        <p:grpSpPr>
          <a:xfrm>
            <a:off x="-3500" y="10528423"/>
            <a:ext cx="7556500" cy="231978"/>
            <a:chOff x="0" y="0"/>
            <a:chExt cx="3047987" cy="131886"/>
          </a:xfrm>
        </p:grpSpPr>
        <p:sp>
          <p:nvSpPr>
            <p:cNvPr id="17" name="Freeform 9">
              <a:extLst>
                <a:ext uri="{FF2B5EF4-FFF2-40B4-BE49-F238E27FC236}">
                  <a16:creationId xmlns:a16="http://schemas.microsoft.com/office/drawing/2014/main" id="{E2E6687D-F0AF-7EA2-DA69-8AC8B88B8823}"/>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8" name="TextBox 10">
              <a:extLst>
                <a:ext uri="{FF2B5EF4-FFF2-40B4-BE49-F238E27FC236}">
                  <a16:creationId xmlns:a16="http://schemas.microsoft.com/office/drawing/2014/main" id="{1E1CA844-6D19-1296-173F-08A4E8FFC5F6}"/>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20" name="Imagem 19">
            <a:extLst>
              <a:ext uri="{FF2B5EF4-FFF2-40B4-BE49-F238E27FC236}">
                <a16:creationId xmlns:a16="http://schemas.microsoft.com/office/drawing/2014/main" id="{236429DE-A47B-D23B-4EEC-C447CB2B3B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0" y="39940"/>
            <a:ext cx="7560000" cy="8592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0059" y="9658608"/>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3" name="Freeform 13"/>
          <p:cNvSpPr/>
          <p:nvPr/>
        </p:nvSpPr>
        <p:spPr>
          <a:xfrm>
            <a:off x="3859206" y="9814662"/>
            <a:ext cx="601470" cy="502210"/>
          </a:xfrm>
          <a:custGeom>
            <a:avLst/>
            <a:gdLst/>
            <a:ahLst/>
            <a:cxnLst/>
            <a:rect l="l" t="t" r="r" b="b"/>
            <a:pathLst>
              <a:path w="601470" h="601470">
                <a:moveTo>
                  <a:pt x="0" y="0"/>
                </a:moveTo>
                <a:lnTo>
                  <a:pt x="601471" y="0"/>
                </a:lnTo>
                <a:lnTo>
                  <a:pt x="601471" y="601470"/>
                </a:lnTo>
                <a:lnTo>
                  <a:pt x="0" y="601470"/>
                </a:lnTo>
                <a:lnTo>
                  <a:pt x="0" y="0"/>
                </a:lnTo>
                <a:close/>
              </a:path>
            </a:pathLst>
          </a:custGeom>
          <a:blipFill>
            <a:blip r:embed="rId3"/>
            <a:stretch>
              <a:fillRect/>
            </a:stretch>
          </a:blipFill>
        </p:spPr>
      </p:sp>
      <p:sp>
        <p:nvSpPr>
          <p:cNvPr id="14" name="Freeform 14"/>
          <p:cNvSpPr/>
          <p:nvPr/>
        </p:nvSpPr>
        <p:spPr>
          <a:xfrm>
            <a:off x="3931418" y="877874"/>
            <a:ext cx="3237132" cy="2267140"/>
          </a:xfrm>
          <a:custGeom>
            <a:avLst/>
            <a:gdLst/>
            <a:ahLst/>
            <a:cxnLst/>
            <a:rect l="l" t="t" r="r" b="b"/>
            <a:pathLst>
              <a:path w="3237132" h="2267140">
                <a:moveTo>
                  <a:pt x="0" y="0"/>
                </a:moveTo>
                <a:lnTo>
                  <a:pt x="3237132" y="0"/>
                </a:lnTo>
                <a:lnTo>
                  <a:pt x="3237132" y="2267140"/>
                </a:lnTo>
                <a:lnTo>
                  <a:pt x="0" y="2267140"/>
                </a:lnTo>
                <a:lnTo>
                  <a:pt x="0" y="0"/>
                </a:lnTo>
                <a:close/>
              </a:path>
            </a:pathLst>
          </a:custGeom>
          <a:blipFill>
            <a:blip r:embed="rId4"/>
            <a:stretch>
              <a:fillRect/>
            </a:stretch>
          </a:blipFill>
        </p:spPr>
      </p:sp>
      <p:sp>
        <p:nvSpPr>
          <p:cNvPr id="15" name="TextBox 15"/>
          <p:cNvSpPr txBox="1"/>
          <p:nvPr/>
        </p:nvSpPr>
        <p:spPr>
          <a:xfrm>
            <a:off x="387950" y="853742"/>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ITEM 01:</a:t>
            </a:r>
          </a:p>
        </p:txBody>
      </p:sp>
      <p:sp>
        <p:nvSpPr>
          <p:cNvPr id="16" name="TextBox 16"/>
          <p:cNvSpPr txBox="1"/>
          <p:nvPr/>
        </p:nvSpPr>
        <p:spPr>
          <a:xfrm>
            <a:off x="293558" y="1322416"/>
            <a:ext cx="3671689" cy="2381614"/>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Os compressores de parafuso rotativos isentos de óleo e acessórios da INGERSOLL RAND descritos neste orçamento são fabricados, testados e pintados em nossas fábricas utilizando componentes comuns de nosso estoque, de acordo com nossas especificações e procedimentos de acordo com um sistema de garantia de qualidade total.</a:t>
            </a:r>
          </a:p>
          <a:p>
            <a:pPr algn="just">
              <a:lnSpc>
                <a:spcPts val="1679"/>
              </a:lnSpc>
            </a:pPr>
            <a:r>
              <a:rPr lang="en-US" sz="1200">
                <a:solidFill>
                  <a:srgbClr val="000000"/>
                </a:solidFill>
                <a:latin typeface="Montserrat"/>
                <a:ea typeface="Montserrat"/>
                <a:cs typeface="Montserrat"/>
                <a:sym typeface="Montserrat"/>
              </a:rPr>
              <a:t> </a:t>
            </a:r>
          </a:p>
          <a:p>
            <a:pPr algn="just">
              <a:lnSpc>
                <a:spcPts val="1679"/>
              </a:lnSpc>
            </a:pPr>
            <a:r>
              <a:rPr lang="en-US" sz="1200">
                <a:solidFill>
                  <a:srgbClr val="000000"/>
                </a:solidFill>
                <a:latin typeface="Montserrat"/>
                <a:ea typeface="Montserrat"/>
                <a:cs typeface="Montserrat"/>
                <a:sym typeface="Montserrat"/>
              </a:rPr>
              <a:t>Nossas fábricas têm certificação ISO 9001.</a:t>
            </a:r>
          </a:p>
          <a:p>
            <a:pPr algn="just">
              <a:lnSpc>
                <a:spcPts val="1679"/>
              </a:lnSpc>
            </a:pPr>
            <a:endParaRPr lang="en-US" sz="1200">
              <a:solidFill>
                <a:srgbClr val="000000"/>
              </a:solidFill>
              <a:latin typeface="Montserrat"/>
              <a:ea typeface="Montserrat"/>
              <a:cs typeface="Montserrat"/>
              <a:sym typeface="Montserrat"/>
            </a:endParaRPr>
          </a:p>
        </p:txBody>
      </p:sp>
      <p:sp>
        <p:nvSpPr>
          <p:cNvPr id="17" name="TextBox 17"/>
          <p:cNvSpPr txBox="1"/>
          <p:nvPr/>
        </p:nvSpPr>
        <p:spPr>
          <a:xfrm>
            <a:off x="4490504" y="9821958"/>
            <a:ext cx="2615045" cy="70822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Clique </a:t>
            </a:r>
            <a:r>
              <a:rPr lang="en-US" sz="1367" u="sng">
                <a:solidFill>
                  <a:srgbClr val="000000"/>
                </a:solidFill>
                <a:latin typeface="Montserrat"/>
                <a:ea typeface="Montserrat"/>
                <a:cs typeface="Montserrat"/>
                <a:sym typeface="Montserrat"/>
                <a:hlinkClick r:id="rId5" tooltip="https://drive.google.com/file/d/1qvswWTnSpSY-OKvazrC-aJ8r1c-cV4j2/view?usp=sharing"/>
              </a:rPr>
              <a:t>aqui</a:t>
            </a:r>
            <a:r>
              <a:rPr lang="en-US" sz="1367">
                <a:solidFill>
                  <a:srgbClr val="000000"/>
                </a:solidFill>
                <a:latin typeface="Montserrat"/>
                <a:ea typeface="Montserrat"/>
                <a:cs typeface="Montserrat"/>
                <a:sym typeface="Montserrat"/>
              </a:rPr>
              <a:t> ou aproxime a câmera do seu celular</a:t>
            </a:r>
          </a:p>
          <a:p>
            <a:pPr algn="just">
              <a:lnSpc>
                <a:spcPts val="1913"/>
              </a:lnSpc>
            </a:pPr>
            <a:endParaRPr lang="en-US" sz="1367">
              <a:solidFill>
                <a:srgbClr val="000000"/>
              </a:solidFill>
              <a:latin typeface="Montserrat"/>
              <a:ea typeface="Montserrat"/>
              <a:cs typeface="Montserrat"/>
              <a:sym typeface="Montserrat"/>
            </a:endParaRPr>
          </a:p>
        </p:txBody>
      </p:sp>
      <p:sp>
        <p:nvSpPr>
          <p:cNvPr id="18" name="TextBox 18"/>
          <p:cNvSpPr txBox="1"/>
          <p:nvPr/>
        </p:nvSpPr>
        <p:spPr>
          <a:xfrm>
            <a:off x="3773480" y="3194293"/>
            <a:ext cx="3579899" cy="1073564"/>
          </a:xfrm>
          <a:prstGeom prst="rect">
            <a:avLst/>
          </a:prstGeom>
        </p:spPr>
        <p:txBody>
          <a:bodyPr wrap="square" lIns="0" tIns="0" rIns="0" bIns="0" rtlCol="0" anchor="t">
            <a:spAutoFit/>
          </a:bodyPr>
          <a:lstStyle/>
          <a:p>
            <a:pPr>
              <a:lnSpc>
                <a:spcPts val="1679"/>
              </a:lnSpc>
            </a:pPr>
            <a:r>
              <a:rPr lang="en-US" sz="1200" b="1">
                <a:solidFill>
                  <a:srgbClr val="000000"/>
                </a:solidFill>
                <a:latin typeface="Montserrat Bold"/>
                <a:ea typeface="Montserrat Bold"/>
                <a:cs typeface="Montserrat Bold"/>
                <a:sym typeface="Montserrat Bold"/>
              </a:rPr>
              <a:t>Fábrica de manufatura – SIMMERN – Alemanha</a:t>
            </a:r>
          </a:p>
          <a:p>
            <a:pPr>
              <a:lnSpc>
                <a:spcPts val="1679"/>
              </a:lnSpc>
            </a:pPr>
            <a:r>
              <a:rPr lang="en-US" sz="1200">
                <a:solidFill>
                  <a:srgbClr val="000000"/>
                </a:solidFill>
                <a:latin typeface="Montserrat"/>
                <a:ea typeface="Montserrat"/>
                <a:cs typeface="Montserrat"/>
                <a:sym typeface="Montserrat"/>
              </a:rPr>
              <a:t>O equipamento fabricado pode ser diferente da imagem atual.</a:t>
            </a:r>
          </a:p>
          <a:p>
            <a:pPr algn="just">
              <a:lnSpc>
                <a:spcPts val="1679"/>
              </a:lnSpc>
            </a:pPr>
            <a:endParaRPr lang="en-US" sz="1200">
              <a:solidFill>
                <a:srgbClr val="000000"/>
              </a:solidFill>
              <a:latin typeface="Montserrat"/>
              <a:ea typeface="Montserrat"/>
              <a:cs typeface="Montserrat"/>
              <a:sym typeface="Montserrat"/>
            </a:endParaRPr>
          </a:p>
          <a:p>
            <a:pPr algn="just">
              <a:lnSpc>
                <a:spcPts val="1679"/>
              </a:lnSpc>
            </a:pPr>
            <a:endParaRPr lang="en-US" sz="1200">
              <a:solidFill>
                <a:srgbClr val="000000"/>
              </a:solidFill>
              <a:latin typeface="Montserrat"/>
              <a:ea typeface="Montserrat"/>
              <a:cs typeface="Montserrat"/>
              <a:sym typeface="Montserrat"/>
            </a:endParaRPr>
          </a:p>
        </p:txBody>
      </p:sp>
      <p:graphicFrame>
        <p:nvGraphicFramePr>
          <p:cNvPr id="20" name="Tabela 19">
            <a:extLst>
              <a:ext uri="{FF2B5EF4-FFF2-40B4-BE49-F238E27FC236}">
                <a16:creationId xmlns:a16="http://schemas.microsoft.com/office/drawing/2014/main" id="{3AE01718-7508-E697-26E6-CEC05DE2519E}"/>
              </a:ext>
            </a:extLst>
          </p:cNvPr>
          <p:cNvGraphicFramePr>
            <a:graphicFrameLocks noGrp="1"/>
          </p:cNvGraphicFramePr>
          <p:nvPr>
            <p:extLst>
              <p:ext uri="{D42A27DB-BD31-4B8C-83A1-F6EECF244321}">
                <p14:modId xmlns:p14="http://schemas.microsoft.com/office/powerpoint/2010/main" val="354821732"/>
              </p:ext>
            </p:extLst>
          </p:nvPr>
        </p:nvGraphicFramePr>
        <p:xfrm>
          <a:off x="776980" y="4094141"/>
          <a:ext cx="5933343" cy="5296630"/>
        </p:xfrm>
        <a:graphic>
          <a:graphicData uri="http://schemas.openxmlformats.org/drawingml/2006/table">
            <a:tbl>
              <a:tblPr/>
              <a:tblGrid>
                <a:gridCol w="2780359">
                  <a:extLst>
                    <a:ext uri="{9D8B030D-6E8A-4147-A177-3AD203B41FA5}">
                      <a16:colId xmlns:a16="http://schemas.microsoft.com/office/drawing/2014/main" val="20000"/>
                    </a:ext>
                  </a:extLst>
                </a:gridCol>
                <a:gridCol w="1528719">
                  <a:extLst>
                    <a:ext uri="{9D8B030D-6E8A-4147-A177-3AD203B41FA5}">
                      <a16:colId xmlns:a16="http://schemas.microsoft.com/office/drawing/2014/main" val="20001"/>
                    </a:ext>
                  </a:extLst>
                </a:gridCol>
                <a:gridCol w="1624265">
                  <a:extLst>
                    <a:ext uri="{9D8B030D-6E8A-4147-A177-3AD203B41FA5}">
                      <a16:colId xmlns:a16="http://schemas.microsoft.com/office/drawing/2014/main" val="20002"/>
                    </a:ext>
                  </a:extLst>
                </a:gridCol>
              </a:tblGrid>
              <a:tr h="182782">
                <a:tc gridSpan="3">
                  <a:txBody>
                    <a:bodyPr/>
                    <a:lstStyle/>
                    <a:p>
                      <a:pPr algn="ctr" fontAlgn="ctr"/>
                      <a:r>
                        <a:rPr lang="pt-BR" sz="1100" b="1" i="0" u="none" strike="noStrike" dirty="0">
                          <a:solidFill>
                            <a:srgbClr val="000000"/>
                          </a:solidFill>
                          <a:effectLst/>
                          <a:latin typeface="Arial" panose="020B0604020202020204" pitchFamily="34" charset="0"/>
                        </a:rPr>
                        <a:t>CARACTERISTICAS TÉCNICAS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196540">
                <a:tc>
                  <a:txBody>
                    <a:bodyPr/>
                    <a:lstStyle/>
                    <a:p>
                      <a:pPr algn="l" fontAlgn="ctr"/>
                      <a:r>
                        <a:rPr lang="pt-BR" sz="1100" b="0" i="0" u="none" strike="noStrike" dirty="0">
                          <a:solidFill>
                            <a:srgbClr val="000000"/>
                          </a:solidFill>
                          <a:effectLst/>
                          <a:latin typeface="Arial" panose="020B0604020202020204" pitchFamily="34" charset="0"/>
                        </a:rPr>
                        <a:t>Modelo</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fontAlgn="ctr"/>
                      <a:r>
                        <a:rPr lang="pt-BR" sz="1100" b="0" i="0" u="none" strike="noStrike" dirty="0">
                          <a:solidFill>
                            <a:srgbClr val="000000"/>
                          </a:solidFill>
                          <a:effectLst/>
                          <a:latin typeface="Arial" panose="020B0604020202020204" pitchFamily="34" charset="0"/>
                        </a:rPr>
                        <a:t>XXXXXXXXXXXXX</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pt-BR"/>
                    </a:p>
                  </a:txBody>
                  <a:tcPr/>
                </a:tc>
                <a:extLst>
                  <a:ext uri="{0D108BD9-81ED-4DB2-BD59-A6C34878D82A}">
                    <a16:rowId xmlns:a16="http://schemas.microsoft.com/office/drawing/2014/main" val="10001"/>
                  </a:ext>
                </a:extLst>
              </a:tr>
              <a:tr h="196540">
                <a:tc gridSpan="3">
                  <a:txBody>
                    <a:bodyPr/>
                    <a:lstStyle/>
                    <a:p>
                      <a:pPr algn="ctr" fontAlgn="ctr"/>
                      <a:r>
                        <a:rPr lang="pt-BR" sz="1100" b="1" i="0" u="none" strike="noStrike" dirty="0">
                          <a:solidFill>
                            <a:srgbClr val="000000"/>
                          </a:solidFill>
                          <a:effectLst/>
                          <a:latin typeface="Arial" panose="020B0604020202020204" pitchFamily="34" charset="0"/>
                        </a:rPr>
                        <a:t>Performance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196540">
                <a:tc>
                  <a:txBody>
                    <a:bodyPr/>
                    <a:lstStyle/>
                    <a:p>
                      <a:pPr algn="l" fontAlgn="ctr"/>
                      <a:r>
                        <a:rPr lang="pt-BR" sz="1100" b="0" i="0" u="none" strike="noStrike" dirty="0">
                          <a:solidFill>
                            <a:srgbClr val="000000"/>
                          </a:solidFill>
                          <a:effectLst/>
                          <a:latin typeface="Arial" panose="020B0604020202020204" pitchFamily="34" charset="0"/>
                        </a:rPr>
                        <a:t>Max. Pressão operacional</a:t>
                      </a:r>
                      <a:r>
                        <a:rPr lang="pt-BR" sz="1100" b="0" i="0" u="none" strike="noStrike" baseline="0" dirty="0">
                          <a:solidFill>
                            <a:srgbClr val="000000"/>
                          </a:solidFill>
                          <a:effectLst/>
                          <a:latin typeface="Arial" panose="020B0604020202020204" pitchFamily="34" charset="0"/>
                        </a:rPr>
                        <a:t> alvo</a:t>
                      </a:r>
                      <a:endParaRPr lang="pt-BR" sz="1100" b="0" i="0" u="none" strike="noStrike" dirty="0">
                        <a:solidFill>
                          <a:srgbClr val="000000"/>
                        </a:solidFill>
                        <a:effectLst/>
                        <a:latin typeface="Arial" panose="020B060402020202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pt-BR" sz="1100" b="0" i="0" u="none" strike="noStrike" dirty="0">
                        <a:solidFill>
                          <a:srgbClr val="000000"/>
                        </a:solidFill>
                        <a:effectLst/>
                        <a:latin typeface="Arial" panose="020B060402020202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Arial" panose="020B0604020202020204" pitchFamily="34" charset="0"/>
                        </a:rPr>
                        <a:t>Bar(g)</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96540">
                <a:tc>
                  <a:txBody>
                    <a:bodyPr/>
                    <a:lstStyle/>
                    <a:p>
                      <a:pPr algn="l" fontAlgn="ctr"/>
                      <a:r>
                        <a:rPr lang="pt-BR" sz="1100" b="0" i="0" u="none" strike="noStrike" dirty="0">
                          <a:solidFill>
                            <a:srgbClr val="000000"/>
                          </a:solidFill>
                          <a:effectLst/>
                          <a:latin typeface="Arial" panose="020B0604020202020204" pitchFamily="34" charset="0"/>
                        </a:rPr>
                        <a:t>Faixa Pressão</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pt-BR" sz="1100" b="0" i="0" u="none" strike="noStrike" dirty="0">
                        <a:solidFill>
                          <a:srgbClr val="000000"/>
                        </a:solidFill>
                        <a:effectLst/>
                        <a:latin typeface="Arial" panose="020B060402020202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Arial" panose="020B0604020202020204" pitchFamily="34" charset="0"/>
                        </a:rPr>
                        <a:t>Bar(g)</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96540">
                <a:tc>
                  <a:txBody>
                    <a:bodyPr/>
                    <a:lstStyle/>
                    <a:p>
                      <a:pPr algn="l" fontAlgn="ctr"/>
                      <a:r>
                        <a:rPr lang="pt-BR" sz="1100" b="0" i="0" u="none" strike="noStrike" dirty="0">
                          <a:solidFill>
                            <a:srgbClr val="000000"/>
                          </a:solidFill>
                          <a:effectLst/>
                          <a:latin typeface="Arial" panose="020B0604020202020204" pitchFamily="34" charset="0"/>
                        </a:rPr>
                        <a:t>Pressão operacional</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pt-BR" sz="1100" b="0" i="0" u="none" strike="noStrike" dirty="0">
                        <a:solidFill>
                          <a:srgbClr val="000000"/>
                        </a:solidFill>
                        <a:effectLst/>
                        <a:latin typeface="Arial" panose="020B060402020202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Arial" panose="020B0604020202020204" pitchFamily="34" charset="0"/>
                        </a:rPr>
                        <a:t>Bar(g)</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96540">
                <a:tc>
                  <a:txBody>
                    <a:bodyPr/>
                    <a:lstStyle/>
                    <a:p>
                      <a:pPr algn="l" fontAlgn="ctr"/>
                      <a:r>
                        <a:rPr lang="pt-BR" sz="1100" b="0" i="0" u="none" strike="noStrike" dirty="0">
                          <a:solidFill>
                            <a:srgbClr val="000000"/>
                          </a:solidFill>
                          <a:effectLst/>
                          <a:latin typeface="Arial" panose="020B0604020202020204" pitchFamily="34" charset="0"/>
                        </a:rPr>
                        <a:t>Capacidade</a:t>
                      </a:r>
                      <a:r>
                        <a:rPr lang="pt-BR" sz="1100" b="0" i="0" u="none" strike="noStrike" baseline="0" dirty="0">
                          <a:solidFill>
                            <a:srgbClr val="000000"/>
                          </a:solidFill>
                          <a:effectLst/>
                          <a:latin typeface="Arial" panose="020B0604020202020204" pitchFamily="34" charset="0"/>
                        </a:rPr>
                        <a:t> FAD na pressão operacional</a:t>
                      </a:r>
                      <a:endParaRPr lang="pt-BR" sz="1100" b="0" i="0" u="none" strike="noStrike" dirty="0">
                        <a:solidFill>
                          <a:srgbClr val="000000"/>
                        </a:solidFill>
                        <a:effectLst/>
                        <a:latin typeface="Arial" panose="020B060402020202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pt-BR" sz="1100" b="0" i="0" u="none" strike="noStrike" dirty="0">
                        <a:solidFill>
                          <a:srgbClr val="000000"/>
                        </a:solidFill>
                        <a:effectLst/>
                        <a:latin typeface="Arial" panose="020B060402020202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Arial" panose="020B0604020202020204" pitchFamily="34" charset="0"/>
                        </a:rPr>
                        <a:t>m³/min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96540">
                <a:tc>
                  <a:txBody>
                    <a:bodyPr/>
                    <a:lstStyle/>
                    <a:p>
                      <a:pPr algn="l" fontAlgn="ctr"/>
                      <a:r>
                        <a:rPr lang="pt-BR" sz="1100" b="0" i="0" u="none" strike="noStrike" dirty="0">
                          <a:solidFill>
                            <a:srgbClr val="000000"/>
                          </a:solidFill>
                          <a:effectLst/>
                          <a:latin typeface="Arial" panose="020B0604020202020204" pitchFamily="34" charset="0"/>
                        </a:rPr>
                        <a:t>Potencia especifica na pressão operacional</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pt-BR" sz="1100" b="0" i="0" u="none" strike="noStrike" dirty="0">
                        <a:solidFill>
                          <a:srgbClr val="000000"/>
                        </a:solidFill>
                        <a:effectLst/>
                        <a:latin typeface="Arial" panose="020B060402020202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Arial" panose="020B0604020202020204" pitchFamily="34" charset="0"/>
                        </a:rPr>
                        <a:t>kW / m³/min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607186">
                <a:tc>
                  <a:txBody>
                    <a:bodyPr/>
                    <a:lstStyle/>
                    <a:p>
                      <a:pPr algn="l" fontAlgn="ctr"/>
                      <a:r>
                        <a:rPr lang="pt-BR" sz="1100" b="0" i="0" u="none" strike="noStrike" dirty="0">
                          <a:solidFill>
                            <a:srgbClr val="000000"/>
                          </a:solidFill>
                          <a:effectLst/>
                          <a:latin typeface="Arial" panose="020B0604020202020204" pitchFamily="34" charset="0"/>
                        </a:rPr>
                        <a:t>Temperatura ambiente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pt-BR" sz="1100" b="0" i="0" u="none" strike="noStrike" dirty="0">
                        <a:solidFill>
                          <a:srgbClr val="000000"/>
                        </a:solidFill>
                        <a:effectLst/>
                        <a:latin typeface="Arial" panose="020B060402020202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Arial" panose="020B0604020202020204" pitchFamily="34" charset="0"/>
                        </a:rPr>
                        <a:t>°C</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96540">
                <a:tc>
                  <a:txBody>
                    <a:bodyPr/>
                    <a:lstStyle/>
                    <a:p>
                      <a:pPr algn="l" fontAlgn="ctr"/>
                      <a:r>
                        <a:rPr lang="pt-BR" sz="1100" b="0" i="0" u="none" strike="noStrike" dirty="0">
                          <a:solidFill>
                            <a:srgbClr val="000000"/>
                          </a:solidFill>
                          <a:effectLst/>
                          <a:latin typeface="Arial" panose="020B0604020202020204" pitchFamily="34" charset="0"/>
                        </a:rPr>
                        <a:t>Nível de ruído</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pt-BR" sz="1100" b="0" i="0" u="none" strike="noStrike" dirty="0">
                        <a:solidFill>
                          <a:srgbClr val="000000"/>
                        </a:solidFill>
                        <a:effectLst/>
                        <a:latin typeface="Arial" panose="020B060402020202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pt-BR" sz="1100" b="0" i="0" u="none" strike="noStrike" dirty="0" err="1">
                          <a:solidFill>
                            <a:srgbClr val="000000"/>
                          </a:solidFill>
                          <a:effectLst/>
                          <a:latin typeface="Arial" panose="020B0604020202020204" pitchFamily="34" charset="0"/>
                        </a:rPr>
                        <a:t>dBA</a:t>
                      </a:r>
                      <a:endParaRPr lang="pt-BR" sz="1100" b="0" i="0" u="none" strike="noStrike" dirty="0">
                        <a:solidFill>
                          <a:srgbClr val="000000"/>
                        </a:solidFill>
                        <a:effectLst/>
                        <a:latin typeface="Arial" panose="020B060402020202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96540">
                <a:tc gridSpan="3">
                  <a:txBody>
                    <a:bodyPr/>
                    <a:lstStyle/>
                    <a:p>
                      <a:pPr algn="ctr" fontAlgn="ctr"/>
                      <a:r>
                        <a:rPr lang="pt-BR" sz="1100" b="1" i="0" u="none" strike="noStrike" dirty="0">
                          <a:solidFill>
                            <a:srgbClr val="000000"/>
                          </a:solidFill>
                          <a:effectLst/>
                          <a:latin typeface="Arial" panose="020B0604020202020204" pitchFamily="34" charset="0"/>
                        </a:rPr>
                        <a:t>Dados</a:t>
                      </a:r>
                      <a:r>
                        <a:rPr lang="pt-BR" sz="1100" b="1" i="0" u="none" strike="noStrike" baseline="0" dirty="0">
                          <a:solidFill>
                            <a:srgbClr val="000000"/>
                          </a:solidFill>
                          <a:effectLst/>
                          <a:latin typeface="Arial" panose="020B0604020202020204" pitchFamily="34" charset="0"/>
                        </a:rPr>
                        <a:t> de Resfriamento</a:t>
                      </a:r>
                      <a:endParaRPr lang="pt-BR" sz="1100" b="1" i="0" u="none" strike="noStrike" dirty="0">
                        <a:solidFill>
                          <a:srgbClr val="000000"/>
                        </a:solidFill>
                        <a:effectLst/>
                        <a:latin typeface="Arial" panose="020B060402020202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hMerge="1">
                  <a:txBody>
                    <a:bodyPr/>
                    <a:lstStyle/>
                    <a:p>
                      <a:endParaRPr lang="pt-BR"/>
                    </a:p>
                  </a:txBody>
                  <a:tcPr/>
                </a:tc>
                <a:tc hMerge="1">
                  <a:txBody>
                    <a:bodyPr/>
                    <a:lstStyle/>
                    <a:p>
                      <a:endParaRPr lang="pt-BR" dirty="0"/>
                    </a:p>
                  </a:txBody>
                  <a:tcPr/>
                </a:tc>
                <a:extLst>
                  <a:ext uri="{0D108BD9-81ED-4DB2-BD59-A6C34878D82A}">
                    <a16:rowId xmlns:a16="http://schemas.microsoft.com/office/drawing/2014/main" val="10010"/>
                  </a:ext>
                </a:extLst>
              </a:tr>
              <a:tr h="196540">
                <a:tc>
                  <a:txBody>
                    <a:bodyPr/>
                    <a:lstStyle/>
                    <a:p>
                      <a:pPr algn="l" fontAlgn="ctr"/>
                      <a:r>
                        <a:rPr lang="pt-BR" sz="1100" b="0" i="0" u="none" strike="noStrike" dirty="0">
                          <a:solidFill>
                            <a:srgbClr val="000000"/>
                          </a:solidFill>
                          <a:effectLst/>
                          <a:latin typeface="Arial" panose="020B0604020202020204" pitchFamily="34" charset="0"/>
                        </a:rPr>
                        <a:t>Capacidade do ventilador de ventilação</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100" b="0" i="0" u="none" strike="noStrike" dirty="0">
                        <a:solidFill>
                          <a:srgbClr val="000000"/>
                        </a:solidFill>
                        <a:effectLst/>
                        <a:latin typeface="Arial" panose="020B060402020202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Arial" panose="020B0604020202020204" pitchFamily="34" charset="0"/>
                        </a:rPr>
                        <a:t>m³/min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96540">
                <a:tc>
                  <a:txBody>
                    <a:bodyPr/>
                    <a:lstStyle/>
                    <a:p>
                      <a:pPr algn="l" fontAlgn="ctr"/>
                      <a:r>
                        <a:rPr lang="pt-BR" sz="1100" b="0" i="0" u="none" strike="noStrike" dirty="0">
                          <a:solidFill>
                            <a:srgbClr val="000000"/>
                          </a:solidFill>
                          <a:effectLst/>
                          <a:latin typeface="Arial" panose="020B0604020202020204" pitchFamily="34" charset="0"/>
                        </a:rPr>
                        <a:t>Calor rejeitado</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100" b="0" i="0" u="none" strike="noStrike" dirty="0">
                        <a:solidFill>
                          <a:srgbClr val="000000"/>
                        </a:solidFill>
                        <a:effectLst/>
                        <a:latin typeface="Arial" panose="020B060402020202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Arial" panose="020B0604020202020204" pitchFamily="34" charset="0"/>
                        </a:rPr>
                        <a:t>kW</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96540">
                <a:tc>
                  <a:txBody>
                    <a:bodyPr/>
                    <a:lstStyle/>
                    <a:p>
                      <a:pPr algn="l" fontAlgn="ctr"/>
                      <a:r>
                        <a:rPr lang="pt-BR" sz="1100" b="0" i="0" u="none" strike="noStrike" dirty="0">
                          <a:solidFill>
                            <a:srgbClr val="000000"/>
                          </a:solidFill>
                          <a:effectLst/>
                          <a:latin typeface="Arial" panose="020B0604020202020204" pitchFamily="34" charset="0"/>
                        </a:rPr>
                        <a:t>Delta T em ar de resfriamento</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100" b="0" i="0" u="none" strike="noStrike" dirty="0">
                        <a:solidFill>
                          <a:srgbClr val="000000"/>
                        </a:solidFill>
                        <a:effectLst/>
                        <a:latin typeface="Arial" panose="020B060402020202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1042873" rtl="0" eaLnBrk="1" fontAlgn="ctr" latinLnBrk="0" hangingPunct="1">
                        <a:lnSpc>
                          <a:spcPct val="100000"/>
                        </a:lnSpc>
                        <a:spcBef>
                          <a:spcPts val="0"/>
                        </a:spcBef>
                        <a:spcAft>
                          <a:spcPts val="0"/>
                        </a:spcAft>
                        <a:buClrTx/>
                        <a:buSzTx/>
                        <a:buFontTx/>
                        <a:buNone/>
                        <a:tabLst/>
                        <a:defRPr/>
                      </a:pPr>
                      <a:r>
                        <a:rPr lang="pt-BR" sz="1100" b="0" i="0" u="none" strike="noStrike" dirty="0">
                          <a:solidFill>
                            <a:srgbClr val="000000"/>
                          </a:solidFill>
                          <a:effectLst/>
                          <a:latin typeface="Arial" panose="020B0604020202020204" pitchFamily="34" charset="0"/>
                        </a:rPr>
                        <a:t>°C</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96540">
                <a:tc>
                  <a:txBody>
                    <a:bodyPr/>
                    <a:lstStyle/>
                    <a:p>
                      <a:pPr algn="l" fontAlgn="ctr"/>
                      <a:r>
                        <a:rPr lang="pt-BR" sz="1100" b="0" i="0" u="none" strike="noStrike" dirty="0">
                          <a:solidFill>
                            <a:srgbClr val="000000"/>
                          </a:solidFill>
                          <a:effectLst/>
                          <a:latin typeface="Arial" panose="020B0604020202020204" pitchFamily="34" charset="0"/>
                        </a:rPr>
                        <a:t>Queda de pressão no duto à temp.</a:t>
                      </a:r>
                      <a:r>
                        <a:rPr lang="pt-BR" sz="1100" b="0" i="0" u="none" strike="noStrike" baseline="0" dirty="0">
                          <a:solidFill>
                            <a:srgbClr val="000000"/>
                          </a:solidFill>
                          <a:effectLst/>
                          <a:latin typeface="Arial" panose="020B0604020202020204" pitchFamily="34" charset="0"/>
                        </a:rPr>
                        <a:t> </a:t>
                      </a:r>
                      <a:r>
                        <a:rPr lang="pt-BR" sz="1100" b="0" i="0" u="none" strike="noStrike" baseline="0" dirty="0" err="1">
                          <a:solidFill>
                            <a:srgbClr val="000000"/>
                          </a:solidFill>
                          <a:effectLst/>
                          <a:latin typeface="Arial" panose="020B0604020202020204" pitchFamily="34" charset="0"/>
                        </a:rPr>
                        <a:t>amb</a:t>
                      </a:r>
                      <a:r>
                        <a:rPr lang="pt-BR" sz="1100" b="0" i="0" u="none" strike="noStrike" baseline="0" dirty="0">
                          <a:solidFill>
                            <a:srgbClr val="000000"/>
                          </a:solidFill>
                          <a:effectLst/>
                          <a:latin typeface="Arial" panose="020B0604020202020204" pitchFamily="34" charset="0"/>
                        </a:rPr>
                        <a:t>.</a:t>
                      </a:r>
                      <a:endParaRPr lang="pt-BR" sz="1100" b="0" i="0" u="none" strike="noStrike" dirty="0">
                        <a:solidFill>
                          <a:srgbClr val="000000"/>
                        </a:solidFill>
                        <a:effectLst/>
                        <a:latin typeface="Arial" panose="020B060402020202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1100" b="0" i="0" u="none" strike="noStrike" dirty="0">
                        <a:solidFill>
                          <a:srgbClr val="000000"/>
                        </a:solidFill>
                        <a:effectLst/>
                        <a:latin typeface="Arial" panose="020B060402020202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1042873" rtl="0" eaLnBrk="1" fontAlgn="ctr" latinLnBrk="0" hangingPunct="1">
                        <a:lnSpc>
                          <a:spcPct val="100000"/>
                        </a:lnSpc>
                        <a:spcBef>
                          <a:spcPts val="0"/>
                        </a:spcBef>
                        <a:spcAft>
                          <a:spcPts val="0"/>
                        </a:spcAft>
                        <a:buClrTx/>
                        <a:buSzTx/>
                        <a:buFontTx/>
                        <a:buNone/>
                        <a:tabLst/>
                        <a:defRPr/>
                      </a:pPr>
                      <a:r>
                        <a:rPr lang="pt-BR" sz="1100" b="0" i="0" u="none" strike="noStrike" dirty="0" err="1">
                          <a:solidFill>
                            <a:srgbClr val="000000"/>
                          </a:solidFill>
                          <a:effectLst/>
                          <a:latin typeface="Arial" panose="020B0604020202020204" pitchFamily="34" charset="0"/>
                        </a:rPr>
                        <a:t>Pa</a:t>
                      </a:r>
                      <a:endParaRPr lang="pt-BR" sz="1100" b="0" i="0" u="none" strike="noStrike" dirty="0">
                        <a:solidFill>
                          <a:srgbClr val="000000"/>
                        </a:solidFill>
                        <a:effectLst/>
                        <a:latin typeface="Arial" panose="020B060402020202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196540">
                <a:tc gridSpan="3">
                  <a:txBody>
                    <a:bodyPr/>
                    <a:lstStyle/>
                    <a:p>
                      <a:pPr algn="ctr" fontAlgn="ctr"/>
                      <a:r>
                        <a:rPr lang="pt-BR" sz="1100" b="1" i="0" u="none" strike="noStrike" dirty="0">
                          <a:solidFill>
                            <a:srgbClr val="000000"/>
                          </a:solidFill>
                          <a:effectLst/>
                          <a:latin typeface="Arial" panose="020B0604020202020204" pitchFamily="34" charset="0"/>
                        </a:rPr>
                        <a:t>Motor</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15"/>
                  </a:ext>
                </a:extLst>
              </a:tr>
              <a:tr h="196540">
                <a:tc>
                  <a:txBody>
                    <a:bodyPr/>
                    <a:lstStyle/>
                    <a:p>
                      <a:pPr marL="0" marR="0" indent="0" algn="l" defTabSz="1042873" rtl="0" eaLnBrk="1" fontAlgn="ctr" latinLnBrk="0" hangingPunct="1">
                        <a:lnSpc>
                          <a:spcPct val="100000"/>
                        </a:lnSpc>
                        <a:spcBef>
                          <a:spcPts val="0"/>
                        </a:spcBef>
                        <a:spcAft>
                          <a:spcPts val="0"/>
                        </a:spcAft>
                        <a:buClrTx/>
                        <a:buSzTx/>
                        <a:buFontTx/>
                        <a:buNone/>
                        <a:tabLst/>
                        <a:defRPr/>
                      </a:pPr>
                      <a:r>
                        <a:rPr lang="pt-BR" sz="1100" b="0" i="0" u="none" strike="noStrike" dirty="0">
                          <a:solidFill>
                            <a:srgbClr val="000000"/>
                          </a:solidFill>
                          <a:effectLst/>
                          <a:latin typeface="Arial" panose="020B0604020202020204" pitchFamily="34" charset="0"/>
                        </a:rPr>
                        <a:t>Tipo / Classe proteção</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pt-BR" sz="1100" b="0" i="0" u="none" strike="noStrike" dirty="0">
                        <a:solidFill>
                          <a:srgbClr val="000000"/>
                        </a:solidFill>
                        <a:effectLst/>
                        <a:latin typeface="Arial" panose="020B060402020202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pt-BR" sz="1100" b="0" i="0" u="none" strike="noStrike" dirty="0">
                        <a:solidFill>
                          <a:srgbClr val="000000"/>
                        </a:solidFill>
                        <a:effectLst/>
                        <a:latin typeface="Arial" panose="020B060402020202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196540">
                <a:tc>
                  <a:txBody>
                    <a:bodyPr/>
                    <a:lstStyle/>
                    <a:p>
                      <a:pPr algn="l" fontAlgn="ctr"/>
                      <a:r>
                        <a:rPr lang="pt-BR" sz="1100" b="0" i="0" u="none" strike="noStrike" dirty="0">
                          <a:solidFill>
                            <a:srgbClr val="000000"/>
                          </a:solidFill>
                          <a:effectLst/>
                          <a:latin typeface="Arial" panose="020B0604020202020204" pitchFamily="34" charset="0"/>
                        </a:rPr>
                        <a:t>Potencia nominal</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pt-BR" sz="1100" b="0" i="0" u="none" strike="noStrike" dirty="0">
                        <a:solidFill>
                          <a:srgbClr val="000000"/>
                        </a:solidFill>
                        <a:effectLst/>
                        <a:latin typeface="Arial" panose="020B0604020202020204" pitchFamily="34"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Arial" panose="020B0604020202020204" pitchFamily="34" charset="0"/>
                        </a:rPr>
                        <a:t>kW</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82782">
                <a:tc>
                  <a:txBody>
                    <a:bodyPr/>
                    <a:lstStyle/>
                    <a:p>
                      <a:pPr algn="l" fontAlgn="ctr"/>
                      <a:r>
                        <a:rPr lang="pt-BR" sz="1100" b="0" i="0" u="none" strike="noStrike">
                          <a:solidFill>
                            <a:srgbClr val="000000"/>
                          </a:solidFill>
                          <a:effectLst/>
                          <a:latin typeface="Arial" panose="020B0604020202020204" pitchFamily="34" charset="0"/>
                        </a:rPr>
                        <a:t>Tensão de alimentação</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pt-BR" sz="1100" b="0" i="0" u="none" strike="noStrike" dirty="0">
                          <a:solidFill>
                            <a:srgbClr val="000000"/>
                          </a:solidFill>
                          <a:effectLst/>
                          <a:latin typeface="Arial" panose="020B0604020202020204" pitchFamily="34" charset="0"/>
                        </a:rPr>
                        <a:t>380 / 3 / 60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Arial" panose="020B0604020202020204" pitchFamily="34" charset="0"/>
                        </a:rPr>
                        <a:t>V / F / Hz</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96540">
                <a:tc gridSpan="3">
                  <a:txBody>
                    <a:bodyPr/>
                    <a:lstStyle/>
                    <a:p>
                      <a:pPr algn="ctr" fontAlgn="ctr"/>
                      <a:r>
                        <a:rPr lang="pt-BR" sz="1100" b="1" i="0" u="none" strike="noStrike" dirty="0">
                          <a:solidFill>
                            <a:srgbClr val="000000"/>
                          </a:solidFill>
                          <a:effectLst/>
                          <a:latin typeface="Arial" panose="020B0604020202020204" pitchFamily="34" charset="0"/>
                        </a:rPr>
                        <a:t>Aplicação</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19"/>
                  </a:ext>
                </a:extLst>
              </a:tr>
              <a:tr h="196540">
                <a:tc>
                  <a:txBody>
                    <a:bodyPr/>
                    <a:lstStyle/>
                    <a:p>
                      <a:pPr algn="l" fontAlgn="ctr"/>
                      <a:r>
                        <a:rPr lang="pt-BR" sz="1100" b="0" i="0" u="none" strike="noStrike" dirty="0">
                          <a:solidFill>
                            <a:srgbClr val="000000"/>
                          </a:solidFill>
                          <a:effectLst/>
                          <a:latin typeface="Arial" panose="020B0604020202020204" pitchFamily="34" charset="0"/>
                        </a:rPr>
                        <a:t>Conexão descarga de ar</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pt-BR" sz="1100" b="0" i="0" u="none" strike="noStrike" dirty="0">
                          <a:solidFill>
                            <a:srgbClr val="000000"/>
                          </a:solidFill>
                          <a:effectLst/>
                          <a:latin typeface="Arial" panose="020B0604020202020204" pitchFamily="34" charset="0"/>
                        </a:rPr>
                        <a:t>3/4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Arial" panose="020B0604020202020204" pitchFamily="34" charset="0"/>
                        </a:rPr>
                        <a:t>Polegadas (")</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0"/>
                  </a:ext>
                </a:extLst>
              </a:tr>
              <a:tr h="196540">
                <a:tc>
                  <a:txBody>
                    <a:bodyPr/>
                    <a:lstStyle/>
                    <a:p>
                      <a:pPr algn="l" fontAlgn="ctr"/>
                      <a:r>
                        <a:rPr lang="pt-BR" sz="1100" b="0" i="0" u="none" strike="noStrike">
                          <a:solidFill>
                            <a:srgbClr val="000000"/>
                          </a:solidFill>
                          <a:effectLst/>
                          <a:latin typeface="Arial" panose="020B0604020202020204" pitchFamily="34" charset="0"/>
                        </a:rPr>
                        <a:t>Comprimento</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pt-BR" sz="1100" b="0" i="0" u="none" strike="noStrike">
                          <a:solidFill>
                            <a:srgbClr val="000000"/>
                          </a:solidFill>
                          <a:effectLst/>
                          <a:latin typeface="Arial" panose="020B0604020202020204" pitchFamily="34" charset="0"/>
                        </a:rPr>
                        <a:t>1.596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Arial" panose="020B0604020202020204" pitchFamily="34" charset="0"/>
                        </a:rPr>
                        <a:t>Milímetros (mm)</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1"/>
                  </a:ext>
                </a:extLst>
              </a:tr>
              <a:tr h="196540">
                <a:tc>
                  <a:txBody>
                    <a:bodyPr/>
                    <a:lstStyle/>
                    <a:p>
                      <a:pPr algn="l" fontAlgn="ctr"/>
                      <a:r>
                        <a:rPr lang="pt-BR" sz="1100" b="0" i="0" u="none" strike="noStrike">
                          <a:solidFill>
                            <a:srgbClr val="000000"/>
                          </a:solidFill>
                          <a:effectLst/>
                          <a:latin typeface="Arial" panose="020B0604020202020204" pitchFamily="34" charset="0"/>
                        </a:rPr>
                        <a:t>Largura</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pt-BR" sz="1100" b="0" i="0" u="none" strike="noStrike">
                          <a:solidFill>
                            <a:srgbClr val="000000"/>
                          </a:solidFill>
                          <a:effectLst/>
                          <a:latin typeface="Arial" panose="020B0604020202020204" pitchFamily="34" charset="0"/>
                        </a:rPr>
                        <a:t>690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Arial" panose="020B0604020202020204" pitchFamily="34" charset="0"/>
                        </a:rPr>
                        <a:t>Milímetros (mm)</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2"/>
                  </a:ext>
                </a:extLst>
              </a:tr>
              <a:tr h="196540">
                <a:tc>
                  <a:txBody>
                    <a:bodyPr/>
                    <a:lstStyle/>
                    <a:p>
                      <a:pPr algn="l" fontAlgn="ctr"/>
                      <a:r>
                        <a:rPr lang="pt-BR" sz="1100" b="0" i="0" u="none" strike="noStrike">
                          <a:solidFill>
                            <a:srgbClr val="000000"/>
                          </a:solidFill>
                          <a:effectLst/>
                          <a:latin typeface="Arial" panose="020B0604020202020204" pitchFamily="34" charset="0"/>
                        </a:rPr>
                        <a:t>Altura</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pt-BR" sz="1100" b="0" i="0" u="none" strike="noStrike">
                          <a:solidFill>
                            <a:srgbClr val="000000"/>
                          </a:solidFill>
                          <a:effectLst/>
                          <a:latin typeface="Arial" panose="020B0604020202020204" pitchFamily="34" charset="0"/>
                        </a:rPr>
                        <a:t>1.692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Arial" panose="020B0604020202020204" pitchFamily="34" charset="0"/>
                        </a:rPr>
                        <a:t>Milímetros (mm)</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3"/>
                  </a:ext>
                </a:extLst>
              </a:tr>
              <a:tr h="196540">
                <a:tc>
                  <a:txBody>
                    <a:bodyPr/>
                    <a:lstStyle/>
                    <a:p>
                      <a:pPr algn="l" fontAlgn="ctr"/>
                      <a:r>
                        <a:rPr lang="pt-BR" sz="1100" b="0" i="0" u="none" strike="noStrike">
                          <a:solidFill>
                            <a:srgbClr val="000000"/>
                          </a:solidFill>
                          <a:effectLst/>
                          <a:latin typeface="Arial" panose="020B0604020202020204" pitchFamily="34" charset="0"/>
                        </a:rPr>
                        <a:t>Peso</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pt-BR" sz="1100" b="0" i="0" u="none" strike="noStrike">
                          <a:solidFill>
                            <a:srgbClr val="000000"/>
                          </a:solidFill>
                          <a:effectLst/>
                          <a:latin typeface="Arial" panose="020B0604020202020204" pitchFamily="34" charset="0"/>
                        </a:rPr>
                        <a:t>460,5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pt-BR" sz="1100" b="0" i="0" u="none" strike="noStrike" dirty="0">
                          <a:solidFill>
                            <a:srgbClr val="000000"/>
                          </a:solidFill>
                          <a:effectLst/>
                          <a:latin typeface="Arial" panose="020B0604020202020204" pitchFamily="34" charset="0"/>
                        </a:rPr>
                        <a:t>Quilos (Kg)</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4"/>
                  </a:ext>
                </a:extLst>
              </a:tr>
            </a:tbl>
          </a:graphicData>
        </a:graphic>
      </p:graphicFrame>
      <p:pic>
        <p:nvPicPr>
          <p:cNvPr id="25" name="Imagem 24">
            <a:extLst>
              <a:ext uri="{FF2B5EF4-FFF2-40B4-BE49-F238E27FC236}">
                <a16:creationId xmlns:a16="http://schemas.microsoft.com/office/drawing/2014/main" id="{9D56EE99-3254-F412-5942-7134C214F9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1615" y="-91506"/>
            <a:ext cx="7842011" cy="859247"/>
          </a:xfrm>
          <a:prstGeom prst="rect">
            <a:avLst/>
          </a:prstGeom>
        </p:spPr>
      </p:pic>
      <p:grpSp>
        <p:nvGrpSpPr>
          <p:cNvPr id="26" name="Group 8">
            <a:extLst>
              <a:ext uri="{FF2B5EF4-FFF2-40B4-BE49-F238E27FC236}">
                <a16:creationId xmlns:a16="http://schemas.microsoft.com/office/drawing/2014/main" id="{00392FE6-05E4-F5DB-7071-0F191DF1C8CE}"/>
              </a:ext>
            </a:extLst>
          </p:cNvPr>
          <p:cNvGrpSpPr/>
          <p:nvPr/>
        </p:nvGrpSpPr>
        <p:grpSpPr>
          <a:xfrm>
            <a:off x="-3500" y="10528423"/>
            <a:ext cx="7556500" cy="231978"/>
            <a:chOff x="0" y="0"/>
            <a:chExt cx="3047987" cy="131886"/>
          </a:xfrm>
        </p:grpSpPr>
        <p:sp>
          <p:nvSpPr>
            <p:cNvPr id="27" name="Freeform 9">
              <a:extLst>
                <a:ext uri="{FF2B5EF4-FFF2-40B4-BE49-F238E27FC236}">
                  <a16:creationId xmlns:a16="http://schemas.microsoft.com/office/drawing/2014/main" id="{04BD4FC0-BCB7-0FE6-5F03-C3D7BFA7AB93}"/>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8" name="TextBox 10">
              <a:extLst>
                <a:ext uri="{FF2B5EF4-FFF2-40B4-BE49-F238E27FC236}">
                  <a16:creationId xmlns:a16="http://schemas.microsoft.com/office/drawing/2014/main" id="{B7F566EC-2360-657F-E1BC-B4F765A1ACEB}"/>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3500" y="9700447"/>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grpSp>
        <p:nvGrpSpPr>
          <p:cNvPr id="13" name="Group 13"/>
          <p:cNvGrpSpPr/>
          <p:nvPr/>
        </p:nvGrpSpPr>
        <p:grpSpPr>
          <a:xfrm>
            <a:off x="377981" y="1627086"/>
            <a:ext cx="374337" cy="187168"/>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409731" y="2301206"/>
            <a:ext cx="6639246" cy="5215723"/>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O novo compressor de parafuso rotativo isento de óleo da Série E é um compressor de parafuso rotativo de dois estágios acionado por motor elétrico de serviço contínuo. Este é um pacote de compressor de ar totalmente autônomo, pronto para a inicialização. A unidade é pré-encanada, cabeada e montada em placa de base, com partida estrela-triângulo e painel de controle, testada e enviada completa.</a:t>
            </a:r>
          </a:p>
          <a:p>
            <a:pPr algn="just">
              <a:lnSpc>
                <a:spcPts val="1679"/>
              </a:lnSpc>
            </a:pPr>
            <a:r>
              <a:rPr lang="en-US" sz="1200">
                <a:solidFill>
                  <a:srgbClr val="000000"/>
                </a:solidFill>
                <a:latin typeface="Montserrat"/>
                <a:ea typeface="Montserrat"/>
                <a:cs typeface="Montserrat"/>
                <a:sym typeface="Montserrat"/>
              </a:rPr>
              <a:t> </a:t>
            </a:r>
          </a:p>
          <a:p>
            <a:pPr algn="just">
              <a:lnSpc>
                <a:spcPts val="1679"/>
              </a:lnSpc>
            </a:pPr>
            <a:r>
              <a:rPr lang="en-US" sz="1200">
                <a:solidFill>
                  <a:srgbClr val="000000"/>
                </a:solidFill>
                <a:latin typeface="Montserrat"/>
                <a:ea typeface="Montserrat"/>
                <a:cs typeface="Montserrat"/>
                <a:sym typeface="Montserrat"/>
              </a:rPr>
              <a:t>Como funciona: o ar ambiente é puxado através do filtro de ar do duto de admissão para o primeiro estágio. Os filtros de ar são posicionados no lado oposto do ar de resfriamento para maximizar a eficiência energética, sugando o ar frio para melhorar o processo de compressão. Ao longo do comprimento do perfil assimétrico do rotor, o ar é comprimido no primeiro estágio para a pressão entre os estágios. Em seguida, o ar entra no resfriador intermediário onde o ar é resfriado para atingir a temperatura do duto de admissão do segundo estágio. O condensado é separado dentro do separador de umidade e é descarregado através da válvula de drenagem automática do condensado. O ar comprimido entra no segundo estágio para ser comprimido até a pressão de descarga final e, em seguida, entra no pós-resfriador para ser resfriado até a temperatura de descarga final. Novamente, o condensado é separado no separador de umidade e descarregado através das válvulas de drenagem automáticas.</a:t>
            </a:r>
          </a:p>
          <a:p>
            <a:pPr algn="just">
              <a:lnSpc>
                <a:spcPts val="1679"/>
              </a:lnSpc>
            </a:pPr>
            <a:r>
              <a:rPr lang="en-US" sz="1200">
                <a:solidFill>
                  <a:srgbClr val="000000"/>
                </a:solidFill>
                <a:latin typeface="Montserrat"/>
                <a:ea typeface="Montserrat"/>
                <a:cs typeface="Montserrat"/>
                <a:sym typeface="Montserrat"/>
              </a:rPr>
              <a:t> </a:t>
            </a:r>
          </a:p>
          <a:p>
            <a:pPr algn="just">
              <a:lnSpc>
                <a:spcPts val="1679"/>
              </a:lnSpc>
            </a:pPr>
            <a:r>
              <a:rPr lang="en-US" sz="1200">
                <a:solidFill>
                  <a:srgbClr val="000000"/>
                </a:solidFill>
                <a:latin typeface="Montserrat"/>
                <a:ea typeface="Montserrat"/>
                <a:cs typeface="Montserrat"/>
                <a:sym typeface="Montserrat"/>
              </a:rPr>
              <a:t>A operação silenciosa é garantida por meio de um gabinete de atenuação de som completo. Para fácil manutenção, são fornecidas portas com dobradiças rápidas. O Pacote de compressor da Série E completo é fabricado, montado, testado e enviado de acordo com os altos padrões de fabricação INGERSOLL-RAND, de acordo com os requisitos CE e padrões de qualidade ISO 9001</a:t>
            </a:r>
          </a:p>
        </p:txBody>
      </p:sp>
      <p:sp>
        <p:nvSpPr>
          <p:cNvPr id="17" name="Freeform 17"/>
          <p:cNvSpPr/>
          <p:nvPr/>
        </p:nvSpPr>
        <p:spPr>
          <a:xfrm>
            <a:off x="2178178" y="7571848"/>
            <a:ext cx="2756640" cy="2229134"/>
          </a:xfrm>
          <a:custGeom>
            <a:avLst/>
            <a:gdLst/>
            <a:ahLst/>
            <a:cxnLst/>
            <a:rect l="l" t="t" r="r" b="b"/>
            <a:pathLst>
              <a:path w="2756640" h="2229134">
                <a:moveTo>
                  <a:pt x="0" y="0"/>
                </a:moveTo>
                <a:lnTo>
                  <a:pt x="2756640" y="0"/>
                </a:lnTo>
                <a:lnTo>
                  <a:pt x="2756640" y="2229135"/>
                </a:lnTo>
                <a:lnTo>
                  <a:pt x="0" y="2229135"/>
                </a:lnTo>
                <a:lnTo>
                  <a:pt x="0" y="0"/>
                </a:lnTo>
                <a:close/>
              </a:path>
            </a:pathLst>
          </a:custGeom>
          <a:blipFill>
            <a:blip r:embed="rId3"/>
            <a:stretch>
              <a:fillRect/>
            </a:stretch>
          </a:blipFill>
        </p:spPr>
      </p:sp>
      <p:sp>
        <p:nvSpPr>
          <p:cNvPr id="18" name="TextBox 18"/>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19" name="TextBox 19"/>
          <p:cNvSpPr txBox="1"/>
          <p:nvPr/>
        </p:nvSpPr>
        <p:spPr>
          <a:xfrm>
            <a:off x="879078" y="1604035"/>
            <a:ext cx="6299441" cy="233269"/>
          </a:xfrm>
          <a:prstGeom prst="rect">
            <a:avLst/>
          </a:prstGeom>
        </p:spPr>
        <p:txBody>
          <a:bodyPr wrap="square" lIns="0" tIns="0" rIns="0" bIns="0" rtlCol="0" anchor="t">
            <a:spAutoFit/>
          </a:bodyPr>
          <a:lstStyle/>
          <a:p>
            <a:pPr algn="just">
              <a:lnSpc>
                <a:spcPts val="1960"/>
              </a:lnSpc>
            </a:pPr>
            <a:r>
              <a:rPr lang="en-US" sz="1400" b="1">
                <a:solidFill>
                  <a:srgbClr val="6F6F6F"/>
                </a:solidFill>
                <a:latin typeface="Montserrat Bold"/>
                <a:ea typeface="Montserrat Bold"/>
                <a:cs typeface="Montserrat Bold"/>
                <a:sym typeface="Montserrat Bold"/>
              </a:rPr>
              <a:t>Dentro dos novos compressores de parafuso insetos de óleo da série -E </a:t>
            </a:r>
          </a:p>
        </p:txBody>
      </p:sp>
      <p:pic>
        <p:nvPicPr>
          <p:cNvPr id="24" name="Imagem 23">
            <a:extLst>
              <a:ext uri="{FF2B5EF4-FFF2-40B4-BE49-F238E27FC236}">
                <a16:creationId xmlns:a16="http://schemas.microsoft.com/office/drawing/2014/main" id="{469D1465-FCB0-19F6-0B2B-5FA5EEF1AE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9" y="-6740"/>
            <a:ext cx="7560002" cy="859247"/>
          </a:xfrm>
          <a:prstGeom prst="rect">
            <a:avLst/>
          </a:prstGeom>
        </p:spPr>
      </p:pic>
      <p:grpSp>
        <p:nvGrpSpPr>
          <p:cNvPr id="25" name="Group 8">
            <a:extLst>
              <a:ext uri="{FF2B5EF4-FFF2-40B4-BE49-F238E27FC236}">
                <a16:creationId xmlns:a16="http://schemas.microsoft.com/office/drawing/2014/main" id="{418FDBA1-DF8F-CEA9-7C91-65D78750C4EB}"/>
              </a:ext>
            </a:extLst>
          </p:cNvPr>
          <p:cNvGrpSpPr/>
          <p:nvPr/>
        </p:nvGrpSpPr>
        <p:grpSpPr>
          <a:xfrm>
            <a:off x="-3500" y="10528423"/>
            <a:ext cx="7556500" cy="231978"/>
            <a:chOff x="0" y="0"/>
            <a:chExt cx="3047987" cy="131886"/>
          </a:xfrm>
        </p:grpSpPr>
        <p:sp>
          <p:nvSpPr>
            <p:cNvPr id="26" name="Freeform 9">
              <a:extLst>
                <a:ext uri="{FF2B5EF4-FFF2-40B4-BE49-F238E27FC236}">
                  <a16:creationId xmlns:a16="http://schemas.microsoft.com/office/drawing/2014/main" id="{39402534-480B-EE0E-7680-84BB3722A4EB}"/>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7" name="TextBox 10">
              <a:extLst>
                <a:ext uri="{FF2B5EF4-FFF2-40B4-BE49-F238E27FC236}">
                  <a16:creationId xmlns:a16="http://schemas.microsoft.com/office/drawing/2014/main" id="{9F5E098C-FCAD-E910-E75B-2E648CBBEBB6}"/>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58988" y="9846227"/>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p:cNvGrpSpPr/>
          <p:nvPr/>
        </p:nvGrpSpPr>
        <p:grpSpPr>
          <a:xfrm>
            <a:off x="568834" y="1485943"/>
            <a:ext cx="374337" cy="187168"/>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409731" y="1854088"/>
            <a:ext cx="6639246" cy="6305765"/>
          </a:xfrm>
          <a:prstGeom prst="rect">
            <a:avLst/>
          </a:prstGeom>
        </p:spPr>
        <p:txBody>
          <a:bodyPr lIns="0" tIns="0" rIns="0" bIns="0" rtlCol="0" anchor="t">
            <a:spAutoFit/>
          </a:bodyPr>
          <a:lstStyle/>
          <a:p>
            <a:pPr marL="259080" lvl="1" indent="-129540" algn="just">
              <a:lnSpc>
                <a:spcPts val="1679"/>
              </a:lnSpc>
              <a:buFont typeface="Arial"/>
              <a:buChar char="•"/>
            </a:pPr>
            <a:r>
              <a:rPr lang="en-US" sz="1200">
                <a:solidFill>
                  <a:srgbClr val="000000"/>
                </a:solidFill>
                <a:latin typeface="Montserrat"/>
                <a:ea typeface="Montserrat"/>
                <a:cs typeface="Montserrat"/>
                <a:sym typeface="Montserrat"/>
              </a:rPr>
              <a:t>Pacote de compressor completo isento de óleo de 2 estágios, pré-encanado e cabeado, pronto para operação, incluindo enchimento de óleo inicial</a:t>
            </a:r>
          </a:p>
          <a:p>
            <a:pPr marL="259080" lvl="1" indent="-129540" algn="just">
              <a:lnSpc>
                <a:spcPts val="1679"/>
              </a:lnSpc>
              <a:buFont typeface="Arial"/>
              <a:buChar char="•"/>
            </a:pPr>
            <a:r>
              <a:rPr lang="en-US" sz="1200">
                <a:solidFill>
                  <a:srgbClr val="000000"/>
                </a:solidFill>
                <a:latin typeface="Montserrat"/>
                <a:ea typeface="Montserrat"/>
                <a:cs typeface="Montserrat"/>
                <a:sym typeface="Montserrat"/>
              </a:rPr>
              <a:t>Caixa de atenuação de som com painéis de trava rápida para fácil acessibilidade</a:t>
            </a:r>
          </a:p>
          <a:p>
            <a:pPr marL="259080" lvl="1" indent="-129540" algn="just">
              <a:lnSpc>
                <a:spcPts val="1679"/>
              </a:lnSpc>
              <a:buFont typeface="Arial"/>
              <a:buChar char="•"/>
            </a:pPr>
            <a:r>
              <a:rPr lang="en-US" sz="1200">
                <a:solidFill>
                  <a:srgbClr val="000000"/>
                </a:solidFill>
                <a:latin typeface="Montserrat"/>
                <a:ea typeface="Montserrat"/>
                <a:cs typeface="Montserrat"/>
                <a:sym typeface="Montserrat"/>
              </a:rPr>
              <a:t>Módulo de compressão com duas extremidades pneumáticas de serviço pesado, engrenagens de alta qualidade da classe AGMA 12, sem pistão de empuxo e extremidades pneumáticas grandes proporcionando melhor confiabilidade</a:t>
            </a:r>
          </a:p>
          <a:p>
            <a:pPr marL="259080" lvl="1" indent="-129540" algn="just">
              <a:lnSpc>
                <a:spcPts val="1679"/>
              </a:lnSpc>
              <a:buFont typeface="Arial"/>
              <a:buChar char="•"/>
            </a:pPr>
            <a:r>
              <a:rPr lang="en-US" sz="1200">
                <a:solidFill>
                  <a:srgbClr val="000000"/>
                </a:solidFill>
                <a:latin typeface="Montserrat"/>
                <a:ea typeface="Montserrat"/>
                <a:cs typeface="Montserrat"/>
                <a:sym typeface="Montserrat"/>
              </a:rPr>
              <a:t>Acionamento direto com acoplamento e engrenagem principal </a:t>
            </a:r>
          </a:p>
          <a:p>
            <a:pPr marL="259080" lvl="1" indent="-129540" algn="just">
              <a:lnSpc>
                <a:spcPts val="1679"/>
              </a:lnSpc>
              <a:buFont typeface="Arial"/>
              <a:buChar char="•"/>
            </a:pPr>
            <a:r>
              <a:rPr lang="en-US" sz="1200">
                <a:solidFill>
                  <a:srgbClr val="000000"/>
                </a:solidFill>
                <a:latin typeface="Montserrat"/>
                <a:ea typeface="Montserrat"/>
                <a:cs typeface="Montserrat"/>
                <a:sym typeface="Montserrat"/>
              </a:rPr>
              <a:t>Sistema de lubrificação completo com filtro de óleo de vazão total de 10 µm e bomba de óleo acionada por eixo</a:t>
            </a:r>
          </a:p>
          <a:p>
            <a:pPr marL="259080" lvl="1" indent="-129540" algn="just">
              <a:lnSpc>
                <a:spcPts val="1679"/>
              </a:lnSpc>
              <a:buFont typeface="Arial"/>
              <a:buChar char="•"/>
            </a:pPr>
            <a:r>
              <a:rPr lang="en-US" sz="1200">
                <a:solidFill>
                  <a:srgbClr val="000000"/>
                </a:solidFill>
                <a:latin typeface="Montserrat"/>
                <a:ea typeface="Montserrat"/>
                <a:cs typeface="Montserrat"/>
                <a:sym typeface="Montserrat"/>
              </a:rPr>
              <a:t>Controlador de capacidade do duto de admissão com bloqueio mecânico para a válvula de purga </a:t>
            </a:r>
          </a:p>
          <a:p>
            <a:pPr marL="259080" lvl="1" indent="-129540" algn="just">
              <a:lnSpc>
                <a:spcPts val="1679"/>
              </a:lnSpc>
              <a:buFont typeface="Arial"/>
              <a:buChar char="•"/>
            </a:pPr>
            <a:r>
              <a:rPr lang="en-US" sz="1200">
                <a:solidFill>
                  <a:srgbClr val="000000"/>
                </a:solidFill>
                <a:latin typeface="Montserrat"/>
                <a:ea typeface="Montserrat"/>
                <a:cs typeface="Montserrat"/>
                <a:sym typeface="Montserrat"/>
              </a:rPr>
              <a:t>Regulação liga/desliga com reinício automático do compressor (máquinas de velocidade fixa)</a:t>
            </a:r>
          </a:p>
          <a:p>
            <a:pPr marL="259080" lvl="1" indent="-129540" algn="just">
              <a:lnSpc>
                <a:spcPts val="1679"/>
              </a:lnSpc>
              <a:buFont typeface="Arial"/>
              <a:buChar char="•"/>
            </a:pPr>
            <a:r>
              <a:rPr lang="en-US" sz="1200">
                <a:solidFill>
                  <a:srgbClr val="000000"/>
                </a:solidFill>
                <a:latin typeface="Montserrat"/>
                <a:ea typeface="Montserrat"/>
                <a:cs typeface="Montserrat"/>
                <a:sym typeface="Montserrat"/>
              </a:rPr>
              <a:t>VSD totalmente integrado para máxima eficiência em toda a gama de operação (máquinas de velocidade variável)</a:t>
            </a:r>
          </a:p>
          <a:p>
            <a:pPr marL="259080" lvl="1" indent="-129540" algn="just">
              <a:lnSpc>
                <a:spcPts val="1679"/>
              </a:lnSpc>
              <a:buFont typeface="Arial"/>
              <a:buChar char="•"/>
            </a:pPr>
            <a:r>
              <a:rPr lang="en-US" sz="1200">
                <a:solidFill>
                  <a:srgbClr val="000000"/>
                </a:solidFill>
                <a:latin typeface="Montserrat"/>
                <a:ea typeface="Montserrat"/>
                <a:cs typeface="Montserrat"/>
                <a:sym typeface="Montserrat"/>
              </a:rPr>
              <a:t>Motor principal e motor do ventilador com enrolamentos de classe F de isolamento</a:t>
            </a:r>
          </a:p>
          <a:p>
            <a:pPr marL="259080" lvl="1" indent="-129540" algn="just">
              <a:lnSpc>
                <a:spcPts val="1679"/>
              </a:lnSpc>
              <a:buFont typeface="Arial"/>
              <a:buChar char="•"/>
            </a:pPr>
            <a:r>
              <a:rPr lang="en-US" sz="1200">
                <a:solidFill>
                  <a:srgbClr val="000000"/>
                </a:solidFill>
                <a:latin typeface="Montserrat"/>
                <a:ea typeface="Montserrat"/>
                <a:cs typeface="Montserrat"/>
                <a:sym typeface="Montserrat"/>
              </a:rPr>
              <a:t>Resfriador intermediário e pós-resfriador com separador de umidade e drenos de condensado automáticos </a:t>
            </a:r>
          </a:p>
          <a:p>
            <a:pPr marL="259080" lvl="1" indent="-129540" algn="just">
              <a:lnSpc>
                <a:spcPts val="1679"/>
              </a:lnSpc>
              <a:buFont typeface="Arial"/>
              <a:buChar char="•"/>
            </a:pPr>
            <a:r>
              <a:rPr lang="en-US" sz="1200">
                <a:solidFill>
                  <a:srgbClr val="000000"/>
                </a:solidFill>
                <a:latin typeface="Montserrat"/>
                <a:ea typeface="Montserrat"/>
                <a:cs typeface="Montserrat"/>
                <a:sym typeface="Montserrat"/>
              </a:rPr>
              <a:t>Amortecedores de pulsação após cada estágio para garantir vazão de ar livre de pulsação contínua</a:t>
            </a:r>
          </a:p>
          <a:p>
            <a:pPr marL="259080" lvl="1" indent="-129540" algn="just">
              <a:lnSpc>
                <a:spcPts val="1679"/>
              </a:lnSpc>
              <a:buFont typeface="Arial"/>
              <a:buChar char="•"/>
            </a:pPr>
            <a:r>
              <a:rPr lang="en-US" sz="1200">
                <a:solidFill>
                  <a:srgbClr val="000000"/>
                </a:solidFill>
                <a:latin typeface="Montserrat"/>
                <a:ea typeface="Montserrat"/>
                <a:cs typeface="Montserrat"/>
                <a:sym typeface="Montserrat"/>
              </a:rPr>
              <a:t>O resfriador de óleo com válvula termostática garante condições ideais de lubrificação</a:t>
            </a:r>
          </a:p>
          <a:p>
            <a:pPr marL="259080" lvl="1" indent="-129540" algn="just">
              <a:lnSpc>
                <a:spcPts val="1679"/>
              </a:lnSpc>
              <a:buFont typeface="Arial"/>
              <a:buChar char="•"/>
            </a:pPr>
            <a:r>
              <a:rPr lang="en-US" sz="1200">
                <a:solidFill>
                  <a:srgbClr val="000000"/>
                </a:solidFill>
                <a:latin typeface="Montserrat"/>
                <a:ea typeface="Montserrat"/>
                <a:cs typeface="Montserrat"/>
                <a:sym typeface="Montserrat"/>
              </a:rPr>
              <a:t>Válvula de retenção de descarga incluída</a:t>
            </a:r>
          </a:p>
          <a:p>
            <a:pPr marL="259080" lvl="1" indent="-129540" algn="just">
              <a:lnSpc>
                <a:spcPts val="1679"/>
              </a:lnSpc>
              <a:buFont typeface="Arial"/>
              <a:buChar char="•"/>
            </a:pPr>
            <a:r>
              <a:rPr lang="en-US" sz="1200">
                <a:solidFill>
                  <a:srgbClr val="000000"/>
                </a:solidFill>
                <a:latin typeface="Montserrat"/>
                <a:ea typeface="Montserrat"/>
                <a:cs typeface="Montserrat"/>
                <a:sym typeface="Montserrat"/>
              </a:rPr>
              <a:t>Acessórios elétricos e painel de controle IP55 incluindo o microprocessador do controlador Xe.</a:t>
            </a:r>
          </a:p>
          <a:p>
            <a:pPr marL="259080" lvl="1" indent="-129540" algn="just">
              <a:lnSpc>
                <a:spcPts val="1679"/>
              </a:lnSpc>
              <a:buFont typeface="Arial"/>
              <a:buChar char="•"/>
            </a:pPr>
            <a:r>
              <a:rPr lang="en-US" sz="1200">
                <a:solidFill>
                  <a:srgbClr val="000000"/>
                </a:solidFill>
                <a:latin typeface="Montserrat"/>
                <a:ea typeface="Montserrat"/>
                <a:cs typeface="Montserrat"/>
                <a:sym typeface="Montserrat"/>
              </a:rPr>
              <a:t>Instrumentação completa com proteção total, anunciação de alarmes e advertências.</a:t>
            </a:r>
          </a:p>
          <a:p>
            <a:pPr marL="259080" lvl="1" indent="-129540" algn="just">
              <a:lnSpc>
                <a:spcPts val="1679"/>
              </a:lnSpc>
              <a:buFont typeface="Arial"/>
              <a:buChar char="•"/>
            </a:pPr>
            <a:r>
              <a:rPr lang="en-US" sz="1200">
                <a:solidFill>
                  <a:srgbClr val="000000"/>
                </a:solidFill>
                <a:latin typeface="Montserrat"/>
                <a:ea typeface="Montserrat"/>
                <a:cs typeface="Montserrat"/>
                <a:sym typeface="Montserrat"/>
              </a:rPr>
              <a:t>Teste de desempenho de fábrica de acordo com ISO1217:2009</a:t>
            </a:r>
          </a:p>
          <a:p>
            <a:pPr algn="just">
              <a:lnSpc>
                <a:spcPts val="1679"/>
              </a:lnSpc>
            </a:pPr>
            <a:endParaRPr lang="en-US" sz="1200">
              <a:solidFill>
                <a:srgbClr val="000000"/>
              </a:solidFill>
              <a:latin typeface="Montserrat"/>
              <a:ea typeface="Montserrat"/>
              <a:cs typeface="Montserrat"/>
              <a:sym typeface="Montserrat"/>
            </a:endParaRPr>
          </a:p>
        </p:txBody>
      </p:sp>
      <p:sp>
        <p:nvSpPr>
          <p:cNvPr id="17" name="Freeform 17"/>
          <p:cNvSpPr/>
          <p:nvPr/>
        </p:nvSpPr>
        <p:spPr>
          <a:xfrm>
            <a:off x="437790" y="8336467"/>
            <a:ext cx="1823026" cy="1451792"/>
          </a:xfrm>
          <a:custGeom>
            <a:avLst/>
            <a:gdLst/>
            <a:ahLst/>
            <a:cxnLst/>
            <a:rect l="l" t="t" r="r" b="b"/>
            <a:pathLst>
              <a:path w="1823026" h="1451792">
                <a:moveTo>
                  <a:pt x="0" y="0"/>
                </a:moveTo>
                <a:lnTo>
                  <a:pt x="1823027" y="0"/>
                </a:lnTo>
                <a:lnTo>
                  <a:pt x="1823027" y="1451792"/>
                </a:lnTo>
                <a:lnTo>
                  <a:pt x="0" y="1451792"/>
                </a:lnTo>
                <a:lnTo>
                  <a:pt x="0" y="0"/>
                </a:lnTo>
                <a:close/>
              </a:path>
            </a:pathLst>
          </a:custGeom>
          <a:blipFill>
            <a:blip r:embed="rId3"/>
            <a:stretch>
              <a:fillRect/>
            </a:stretch>
          </a:blipFill>
        </p:spPr>
      </p:sp>
      <p:sp>
        <p:nvSpPr>
          <p:cNvPr id="18" name="TextBox 18"/>
          <p:cNvSpPr txBox="1"/>
          <p:nvPr/>
        </p:nvSpPr>
        <p:spPr>
          <a:xfrm>
            <a:off x="494992" y="822237"/>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19" name="TextBox 19"/>
          <p:cNvSpPr txBox="1"/>
          <p:nvPr/>
        </p:nvSpPr>
        <p:spPr>
          <a:xfrm>
            <a:off x="1072848" y="1444909"/>
            <a:ext cx="5976130" cy="240665"/>
          </a:xfrm>
          <a:prstGeom prst="rect">
            <a:avLst/>
          </a:prstGeom>
        </p:spPr>
        <p:txBody>
          <a:bodyPr lIns="0" tIns="0" rIns="0" bIns="0" rtlCol="0" anchor="t">
            <a:spAutoFit/>
          </a:bodyPr>
          <a:lstStyle/>
          <a:p>
            <a:pPr>
              <a:lnSpc>
                <a:spcPts val="1959"/>
              </a:lnSpc>
            </a:pPr>
            <a:r>
              <a:rPr lang="en-US" sz="1399" b="1">
                <a:solidFill>
                  <a:srgbClr val="6F6F6F"/>
                </a:solidFill>
                <a:latin typeface="Montserrat Bold"/>
                <a:ea typeface="Montserrat Bold"/>
                <a:cs typeface="Montserrat Bold"/>
                <a:sym typeface="Montserrat Bold"/>
              </a:rPr>
              <a:t>Escopo de fornecimento (Padrão)</a:t>
            </a:r>
          </a:p>
        </p:txBody>
      </p:sp>
      <p:sp>
        <p:nvSpPr>
          <p:cNvPr id="20" name="TextBox 20"/>
          <p:cNvSpPr txBox="1"/>
          <p:nvPr/>
        </p:nvSpPr>
        <p:spPr>
          <a:xfrm>
            <a:off x="2557878" y="8091056"/>
            <a:ext cx="4705063" cy="2163606"/>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A filtragem do ar do duto de admissão é realizada por dois filtros de ar do tipo seco grandes, com 99,0% de eficiência a 3 mícrons e superiores. Isso é mais do que adequado para a grande maioria das aplicações. No entanto, onde há alta contaminação de poeira e sujeira, sistemas de filtragem opcionais estão disponíveis. O projeto do filtro de ar duplo do duto de admissão garante maior vida útil do elemento de filtração, com uma queda de pressão significativamente menor para maior eficiência energética durante a operação.</a:t>
            </a:r>
          </a:p>
          <a:p>
            <a:pPr algn="just">
              <a:lnSpc>
                <a:spcPts val="1679"/>
              </a:lnSpc>
            </a:pPr>
            <a:endParaRPr lang="en-US" sz="1200">
              <a:solidFill>
                <a:srgbClr val="000000"/>
              </a:solidFill>
              <a:latin typeface="Montserrat"/>
              <a:ea typeface="Montserrat"/>
              <a:cs typeface="Montserrat"/>
              <a:sym typeface="Montserrat"/>
            </a:endParaRPr>
          </a:p>
        </p:txBody>
      </p:sp>
      <p:pic>
        <p:nvPicPr>
          <p:cNvPr id="25" name="Imagem 24">
            <a:extLst>
              <a:ext uri="{FF2B5EF4-FFF2-40B4-BE49-F238E27FC236}">
                <a16:creationId xmlns:a16="http://schemas.microsoft.com/office/drawing/2014/main" id="{73B5A427-F2AC-62BE-DE3C-76846586B6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0" y="-43842"/>
            <a:ext cx="7560000" cy="842922"/>
          </a:xfrm>
          <a:prstGeom prst="rect">
            <a:avLst/>
          </a:prstGeom>
        </p:spPr>
      </p:pic>
      <p:grpSp>
        <p:nvGrpSpPr>
          <p:cNvPr id="29" name="Group 8">
            <a:extLst>
              <a:ext uri="{FF2B5EF4-FFF2-40B4-BE49-F238E27FC236}">
                <a16:creationId xmlns:a16="http://schemas.microsoft.com/office/drawing/2014/main" id="{2AAB457E-0ABE-B9CD-AC64-DC4EE823FDAB}"/>
              </a:ext>
            </a:extLst>
          </p:cNvPr>
          <p:cNvGrpSpPr/>
          <p:nvPr/>
        </p:nvGrpSpPr>
        <p:grpSpPr>
          <a:xfrm>
            <a:off x="-3500" y="10528423"/>
            <a:ext cx="7556500" cy="231978"/>
            <a:chOff x="0" y="0"/>
            <a:chExt cx="3047987" cy="131886"/>
          </a:xfrm>
        </p:grpSpPr>
        <p:sp>
          <p:nvSpPr>
            <p:cNvPr id="30" name="Freeform 9">
              <a:extLst>
                <a:ext uri="{FF2B5EF4-FFF2-40B4-BE49-F238E27FC236}">
                  <a16:creationId xmlns:a16="http://schemas.microsoft.com/office/drawing/2014/main" id="{17A74FF8-6746-6B91-1A24-4B850121F7FB}"/>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1" name="TextBox 10">
              <a:extLst>
                <a:ext uri="{FF2B5EF4-FFF2-40B4-BE49-F238E27FC236}">
                  <a16:creationId xmlns:a16="http://schemas.microsoft.com/office/drawing/2014/main" id="{5544CCCC-5660-E12B-FAF6-AC7C8EBF585D}"/>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54000" y="9878103"/>
            <a:ext cx="1845590" cy="699660"/>
          </a:xfrm>
          <a:custGeom>
            <a:avLst/>
            <a:gdLst/>
            <a:ahLst/>
            <a:cxnLst/>
            <a:rect l="l" t="t" r="r" b="b"/>
            <a:pathLst>
              <a:path w="1845590" h="699660">
                <a:moveTo>
                  <a:pt x="0" y="0"/>
                </a:moveTo>
                <a:lnTo>
                  <a:pt x="1845590" y="0"/>
                </a:lnTo>
                <a:lnTo>
                  <a:pt x="1845590" y="699660"/>
                </a:lnTo>
                <a:lnTo>
                  <a:pt x="0" y="699660"/>
                </a:lnTo>
                <a:lnTo>
                  <a:pt x="0" y="0"/>
                </a:lnTo>
                <a:close/>
              </a:path>
            </a:pathLst>
          </a:custGeom>
          <a:blipFill>
            <a:blip r:embed="rId2"/>
            <a:stretch>
              <a:fillRect/>
            </a:stretch>
          </a:blipFill>
        </p:spPr>
      </p:sp>
      <p:grpSp>
        <p:nvGrpSpPr>
          <p:cNvPr id="13" name="Group 13"/>
          <p:cNvGrpSpPr/>
          <p:nvPr/>
        </p:nvGrpSpPr>
        <p:grpSpPr>
          <a:xfrm>
            <a:off x="392492" y="958549"/>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Freeform 16"/>
          <p:cNvSpPr/>
          <p:nvPr/>
        </p:nvSpPr>
        <p:spPr>
          <a:xfrm>
            <a:off x="5239486" y="1421208"/>
            <a:ext cx="1787113" cy="1699937"/>
          </a:xfrm>
          <a:custGeom>
            <a:avLst/>
            <a:gdLst/>
            <a:ahLst/>
            <a:cxnLst/>
            <a:rect l="l" t="t" r="r" b="b"/>
            <a:pathLst>
              <a:path w="1787113" h="1699937">
                <a:moveTo>
                  <a:pt x="0" y="0"/>
                </a:moveTo>
                <a:lnTo>
                  <a:pt x="1787113" y="0"/>
                </a:lnTo>
                <a:lnTo>
                  <a:pt x="1787113" y="1699936"/>
                </a:lnTo>
                <a:lnTo>
                  <a:pt x="0" y="1699936"/>
                </a:lnTo>
                <a:lnTo>
                  <a:pt x="0" y="0"/>
                </a:lnTo>
                <a:close/>
              </a:path>
            </a:pathLst>
          </a:custGeom>
          <a:blipFill>
            <a:blip r:embed="rId3"/>
            <a:stretch>
              <a:fillRect/>
            </a:stretch>
          </a:blipFill>
        </p:spPr>
      </p:sp>
      <p:sp>
        <p:nvSpPr>
          <p:cNvPr id="17" name="Freeform 17"/>
          <p:cNvSpPr/>
          <p:nvPr/>
        </p:nvSpPr>
        <p:spPr>
          <a:xfrm>
            <a:off x="392494" y="3958838"/>
            <a:ext cx="1736823" cy="2062071"/>
          </a:xfrm>
          <a:custGeom>
            <a:avLst/>
            <a:gdLst/>
            <a:ahLst/>
            <a:cxnLst/>
            <a:rect l="l" t="t" r="r" b="b"/>
            <a:pathLst>
              <a:path w="1736823" h="2062071">
                <a:moveTo>
                  <a:pt x="0" y="0"/>
                </a:moveTo>
                <a:lnTo>
                  <a:pt x="1736824" y="0"/>
                </a:lnTo>
                <a:lnTo>
                  <a:pt x="1736824" y="2062071"/>
                </a:lnTo>
                <a:lnTo>
                  <a:pt x="0" y="2062071"/>
                </a:lnTo>
                <a:lnTo>
                  <a:pt x="0" y="0"/>
                </a:lnTo>
                <a:close/>
              </a:path>
            </a:pathLst>
          </a:custGeom>
          <a:blipFill>
            <a:blip r:embed="rId4"/>
            <a:stretch>
              <a:fillRect/>
            </a:stretch>
          </a:blipFill>
        </p:spPr>
      </p:sp>
      <p:sp>
        <p:nvSpPr>
          <p:cNvPr id="18" name="TextBox 18"/>
          <p:cNvSpPr txBox="1"/>
          <p:nvPr/>
        </p:nvSpPr>
        <p:spPr>
          <a:xfrm>
            <a:off x="1008228" y="903107"/>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MODELO DE COMPRESSÃO</a:t>
            </a:r>
          </a:p>
        </p:txBody>
      </p:sp>
      <p:sp>
        <p:nvSpPr>
          <p:cNvPr id="19" name="TextBox 19"/>
          <p:cNvSpPr txBox="1"/>
          <p:nvPr/>
        </p:nvSpPr>
        <p:spPr>
          <a:xfrm>
            <a:off x="392492" y="1328074"/>
            <a:ext cx="4754284" cy="2667635"/>
          </a:xfrm>
          <a:prstGeom prst="rect">
            <a:avLst/>
          </a:prstGeom>
        </p:spPr>
        <p:txBody>
          <a:bodyPr lIns="0" tIns="0" rIns="0" bIns="0" rtlCol="0" anchor="t">
            <a:spAutoFit/>
          </a:bodyPr>
          <a:lstStyle/>
          <a:p>
            <a:pPr algn="just">
              <a:lnSpc>
                <a:spcPts val="1540"/>
              </a:lnSpc>
            </a:pPr>
            <a:r>
              <a:rPr lang="en-US" sz="1100">
                <a:solidFill>
                  <a:srgbClr val="000000"/>
                </a:solidFill>
                <a:latin typeface="Montserrat"/>
                <a:ea typeface="Montserrat"/>
                <a:cs typeface="Montserrat"/>
                <a:sym typeface="Montserrat"/>
              </a:rPr>
              <a:t>A nova Série E apresenta em seu núcleo uma unidade compressora completamente redesenhada com cada componente pensado para máxima eficiência e confiabilidade.</a:t>
            </a:r>
          </a:p>
          <a:p>
            <a:pPr algn="just">
              <a:lnSpc>
                <a:spcPts val="1540"/>
              </a:lnSpc>
            </a:pPr>
            <a:endParaRPr lang="en-US" sz="1100">
              <a:solidFill>
                <a:srgbClr val="000000"/>
              </a:solidFill>
              <a:latin typeface="Montserrat"/>
              <a:ea typeface="Montserrat"/>
              <a:cs typeface="Montserrat"/>
              <a:sym typeface="Montserrat"/>
            </a:endParaRPr>
          </a:p>
          <a:p>
            <a:pPr algn="just">
              <a:lnSpc>
                <a:spcPts val="1540"/>
              </a:lnSpc>
            </a:pPr>
            <a:r>
              <a:rPr lang="en-US" sz="1100">
                <a:solidFill>
                  <a:srgbClr val="000000"/>
                </a:solidFill>
                <a:latin typeface="Montserrat"/>
                <a:ea typeface="Montserrat"/>
                <a:cs typeface="Montserrat"/>
                <a:sym typeface="Montserrat"/>
              </a:rPr>
              <a:t>Os rotores são fabricados em aço forjado de alta qualidade e aço inoxidável. Os rotores de primeiro estágio são usinados em aço C35 e os rotores de segundo estágio em aço inoxidável X12CR13 (Série 400). As carcaças do rotor são de ferro fundido: GG20 (DIN 1691) material nº 0,6020. Os componentes são usinados, retificados com precisão e montados para garantir que as tolerâncias sejam mantidas dentro das especificações projetadas. Isso é essencial para a produção de unidades compressoras e módulos de compressão com desempenho e durabilidade exigidos. </a:t>
            </a:r>
          </a:p>
          <a:p>
            <a:pPr algn="just">
              <a:lnSpc>
                <a:spcPts val="1540"/>
              </a:lnSpc>
            </a:pPr>
            <a:endParaRPr lang="en-US" sz="1100">
              <a:solidFill>
                <a:srgbClr val="000000"/>
              </a:solidFill>
              <a:latin typeface="Montserrat"/>
              <a:ea typeface="Montserrat"/>
              <a:cs typeface="Montserrat"/>
              <a:sym typeface="Montserrat"/>
            </a:endParaRPr>
          </a:p>
        </p:txBody>
      </p:sp>
      <p:sp>
        <p:nvSpPr>
          <p:cNvPr id="20" name="TextBox 20"/>
          <p:cNvSpPr txBox="1"/>
          <p:nvPr/>
        </p:nvSpPr>
        <p:spPr>
          <a:xfrm>
            <a:off x="2146557" y="3930263"/>
            <a:ext cx="4975279" cy="2667635"/>
          </a:xfrm>
          <a:prstGeom prst="rect">
            <a:avLst/>
          </a:prstGeom>
        </p:spPr>
        <p:txBody>
          <a:bodyPr lIns="0" tIns="0" rIns="0" bIns="0" rtlCol="0" anchor="t">
            <a:spAutoFit/>
          </a:bodyPr>
          <a:lstStyle/>
          <a:p>
            <a:pPr algn="just">
              <a:lnSpc>
                <a:spcPts val="1540"/>
              </a:lnSpc>
            </a:pPr>
            <a:r>
              <a:rPr lang="en-US" sz="1100">
                <a:solidFill>
                  <a:srgbClr val="000000"/>
                </a:solidFill>
                <a:latin typeface="Montserrat"/>
                <a:ea typeface="Montserrat"/>
                <a:cs typeface="Montserrat"/>
                <a:sym typeface="Montserrat"/>
              </a:rPr>
              <a:t>Tanto os rotores quanto as superfícies internas das câmaras de compressão de ferro fundido recebem um tratamento especial Ultracoat™ para eliminar a corrosão. Ultracoat™ é um processo patenteado que aplica roboticamente um microrrevestimento de resinas orgânicas de alta temperatura, com PTFE e dissulfeto de molibdênio, em superfícies especialmente preparadas. Este processo cria uma ligação mecânica do revestimento ao metal. Além disso, este revestimento ligado mecanicamente aumenta a eficiência da unidade compressora, limitando precisamente as folgas com o compressor (rotor para rotor/rotor para alojamento). Como os rotores são acionados por pinhão, não pode ocorrer nenhum contato do rotor; consequentemente, esse revestimento aplicado com precisão deve durar toda a vida útil da unidade compressora.</a:t>
            </a:r>
          </a:p>
          <a:p>
            <a:pPr algn="just">
              <a:lnSpc>
                <a:spcPts val="1540"/>
              </a:lnSpc>
            </a:pPr>
            <a:endParaRPr lang="en-US" sz="1100">
              <a:solidFill>
                <a:srgbClr val="000000"/>
              </a:solidFill>
              <a:latin typeface="Montserrat"/>
              <a:ea typeface="Montserrat"/>
              <a:cs typeface="Montserrat"/>
              <a:sym typeface="Montserrat"/>
            </a:endParaRPr>
          </a:p>
        </p:txBody>
      </p:sp>
      <p:sp>
        <p:nvSpPr>
          <p:cNvPr id="21" name="TextBox 21"/>
          <p:cNvSpPr txBox="1"/>
          <p:nvPr/>
        </p:nvSpPr>
        <p:spPr>
          <a:xfrm>
            <a:off x="392492" y="6579539"/>
            <a:ext cx="6729342" cy="2096135"/>
          </a:xfrm>
          <a:prstGeom prst="rect">
            <a:avLst/>
          </a:prstGeom>
        </p:spPr>
        <p:txBody>
          <a:bodyPr lIns="0" tIns="0" rIns="0" bIns="0" rtlCol="0" anchor="t">
            <a:spAutoFit/>
          </a:bodyPr>
          <a:lstStyle/>
          <a:p>
            <a:pPr algn="just">
              <a:lnSpc>
                <a:spcPts val="1540"/>
              </a:lnSpc>
            </a:pPr>
            <a:r>
              <a:rPr lang="en-US" sz="1100">
                <a:solidFill>
                  <a:srgbClr val="000000"/>
                </a:solidFill>
                <a:latin typeface="Montserrat"/>
                <a:ea typeface="Montserrat"/>
                <a:cs typeface="Montserrat"/>
                <a:sym typeface="Montserrat"/>
              </a:rPr>
              <a:t>Como mencionado anteriormente, a nova Série E apresenta um design totalmente novo da unidade compressora, desde o duto de admissão até o primeiro estágio. O design do duto de admissão radial reduz a queda de pressão na embalagem, sugando o ar para o estágio no ângulo certo para reduzir o consumo de energia na embalagem. As carcaças de resfriamento cobrem todo o comprimento dos parafusos para maximizar a transferência de calor e melhorar a eficiência geral, mantendo os rotores funcionando a baixas temperaturas em comparação com outros projetos. </a:t>
            </a:r>
          </a:p>
          <a:p>
            <a:pPr algn="just">
              <a:lnSpc>
                <a:spcPts val="1540"/>
              </a:lnSpc>
            </a:pPr>
            <a:r>
              <a:rPr lang="en-US" sz="1100">
                <a:solidFill>
                  <a:srgbClr val="000000"/>
                </a:solidFill>
                <a:latin typeface="Montserrat"/>
                <a:ea typeface="Montserrat"/>
                <a:cs typeface="Montserrat"/>
                <a:sym typeface="Montserrat"/>
              </a:rPr>
              <a:t> </a:t>
            </a:r>
          </a:p>
          <a:p>
            <a:pPr algn="just">
              <a:lnSpc>
                <a:spcPts val="1540"/>
              </a:lnSpc>
            </a:pPr>
            <a:r>
              <a:rPr lang="en-US" sz="1100">
                <a:solidFill>
                  <a:srgbClr val="000000"/>
                </a:solidFill>
                <a:latin typeface="Montserrat"/>
                <a:ea typeface="Montserrat"/>
                <a:cs typeface="Montserrat"/>
                <a:sym typeface="Montserrat"/>
              </a:rPr>
              <a:t>As vedações também foram reprojetadas para reduzir vazamentos e, ao mesmo tempo, garantir ar isento de óleo de Classe 0 em todas as condições de funcionamento.</a:t>
            </a:r>
          </a:p>
          <a:p>
            <a:pPr algn="just">
              <a:lnSpc>
                <a:spcPts val="1540"/>
              </a:lnSpc>
            </a:pPr>
            <a:endParaRPr lang="en-US" sz="1100">
              <a:solidFill>
                <a:srgbClr val="000000"/>
              </a:solidFill>
              <a:latin typeface="Montserrat"/>
              <a:ea typeface="Montserrat"/>
              <a:cs typeface="Montserrat"/>
              <a:sym typeface="Montserrat"/>
            </a:endParaRPr>
          </a:p>
        </p:txBody>
      </p:sp>
      <p:sp>
        <p:nvSpPr>
          <p:cNvPr id="22" name="Freeform 22"/>
          <p:cNvSpPr/>
          <p:nvPr/>
        </p:nvSpPr>
        <p:spPr>
          <a:xfrm>
            <a:off x="1953590" y="8685197"/>
            <a:ext cx="1632088" cy="1667762"/>
          </a:xfrm>
          <a:custGeom>
            <a:avLst/>
            <a:gdLst/>
            <a:ahLst/>
            <a:cxnLst/>
            <a:rect l="l" t="t" r="r" b="b"/>
            <a:pathLst>
              <a:path w="1632088" h="1667762">
                <a:moveTo>
                  <a:pt x="0" y="0"/>
                </a:moveTo>
                <a:lnTo>
                  <a:pt x="1632088" y="0"/>
                </a:lnTo>
                <a:lnTo>
                  <a:pt x="1632088" y="1667762"/>
                </a:lnTo>
                <a:lnTo>
                  <a:pt x="0" y="1667762"/>
                </a:lnTo>
                <a:lnTo>
                  <a:pt x="0" y="0"/>
                </a:lnTo>
                <a:close/>
              </a:path>
            </a:pathLst>
          </a:custGeom>
          <a:blipFill>
            <a:blip r:embed="rId5"/>
            <a:stretch>
              <a:fillRect/>
            </a:stretch>
          </a:blipFill>
        </p:spPr>
      </p:sp>
      <p:sp>
        <p:nvSpPr>
          <p:cNvPr id="23" name="Freeform 23"/>
          <p:cNvSpPr/>
          <p:nvPr/>
        </p:nvSpPr>
        <p:spPr>
          <a:xfrm>
            <a:off x="3977568" y="8685199"/>
            <a:ext cx="2155475" cy="1658989"/>
          </a:xfrm>
          <a:custGeom>
            <a:avLst/>
            <a:gdLst/>
            <a:ahLst/>
            <a:cxnLst/>
            <a:rect l="l" t="t" r="r" b="b"/>
            <a:pathLst>
              <a:path w="2155475" h="1658989">
                <a:moveTo>
                  <a:pt x="0" y="0"/>
                </a:moveTo>
                <a:lnTo>
                  <a:pt x="2155474" y="0"/>
                </a:lnTo>
                <a:lnTo>
                  <a:pt x="2155474" y="1658989"/>
                </a:lnTo>
                <a:lnTo>
                  <a:pt x="0" y="1658989"/>
                </a:lnTo>
                <a:lnTo>
                  <a:pt x="0" y="0"/>
                </a:lnTo>
                <a:close/>
              </a:path>
            </a:pathLst>
          </a:custGeom>
          <a:blipFill>
            <a:blip r:embed="rId6"/>
            <a:stretch>
              <a:fillRect/>
            </a:stretch>
          </a:blipFill>
        </p:spPr>
      </p:sp>
      <p:pic>
        <p:nvPicPr>
          <p:cNvPr id="28" name="Imagem 27">
            <a:extLst>
              <a:ext uri="{FF2B5EF4-FFF2-40B4-BE49-F238E27FC236}">
                <a16:creationId xmlns:a16="http://schemas.microsoft.com/office/drawing/2014/main" id="{E87F87FA-8CFB-8E0B-E24F-7632DBDFAD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46152"/>
            <a:ext cx="7556500" cy="859247"/>
          </a:xfrm>
          <a:prstGeom prst="rect">
            <a:avLst/>
          </a:prstGeom>
        </p:spPr>
      </p:pic>
      <p:grpSp>
        <p:nvGrpSpPr>
          <p:cNvPr id="29" name="Group 8">
            <a:extLst>
              <a:ext uri="{FF2B5EF4-FFF2-40B4-BE49-F238E27FC236}">
                <a16:creationId xmlns:a16="http://schemas.microsoft.com/office/drawing/2014/main" id="{28B09CC0-CD89-E751-5665-5745FFE4A93C}"/>
              </a:ext>
            </a:extLst>
          </p:cNvPr>
          <p:cNvGrpSpPr/>
          <p:nvPr/>
        </p:nvGrpSpPr>
        <p:grpSpPr>
          <a:xfrm>
            <a:off x="-3500" y="10528423"/>
            <a:ext cx="7556500" cy="231978"/>
            <a:chOff x="0" y="0"/>
            <a:chExt cx="3047987" cy="131886"/>
          </a:xfrm>
        </p:grpSpPr>
        <p:sp>
          <p:nvSpPr>
            <p:cNvPr id="30" name="Freeform 9">
              <a:extLst>
                <a:ext uri="{FF2B5EF4-FFF2-40B4-BE49-F238E27FC236}">
                  <a16:creationId xmlns:a16="http://schemas.microsoft.com/office/drawing/2014/main" id="{90E8987E-DADC-E3D6-B5E7-3EFFD9B838F6}"/>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1" name="TextBox 10">
              <a:extLst>
                <a:ext uri="{FF2B5EF4-FFF2-40B4-BE49-F238E27FC236}">
                  <a16:creationId xmlns:a16="http://schemas.microsoft.com/office/drawing/2014/main" id="{C0A27EF7-3F77-956D-9E4A-45A558508253}"/>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3500" y="9740029"/>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sp>
        <p:nvSpPr>
          <p:cNvPr id="13" name="Freeform 13"/>
          <p:cNvSpPr/>
          <p:nvPr/>
        </p:nvSpPr>
        <p:spPr>
          <a:xfrm>
            <a:off x="409731" y="1438369"/>
            <a:ext cx="2327750" cy="1924754"/>
          </a:xfrm>
          <a:custGeom>
            <a:avLst/>
            <a:gdLst/>
            <a:ahLst/>
            <a:cxnLst/>
            <a:rect l="l" t="t" r="r" b="b"/>
            <a:pathLst>
              <a:path w="2327750" h="1924754">
                <a:moveTo>
                  <a:pt x="0" y="0"/>
                </a:moveTo>
                <a:lnTo>
                  <a:pt x="2327750" y="0"/>
                </a:lnTo>
                <a:lnTo>
                  <a:pt x="2327750" y="1924754"/>
                </a:lnTo>
                <a:lnTo>
                  <a:pt x="0" y="1924754"/>
                </a:lnTo>
                <a:lnTo>
                  <a:pt x="0" y="0"/>
                </a:lnTo>
                <a:close/>
              </a:path>
            </a:pathLst>
          </a:custGeom>
          <a:blipFill>
            <a:blip r:embed="rId3"/>
            <a:stretch>
              <a:fillRect/>
            </a:stretch>
          </a:blipFill>
        </p:spPr>
      </p:sp>
      <p:sp>
        <p:nvSpPr>
          <p:cNvPr id="14" name="Freeform 14"/>
          <p:cNvSpPr/>
          <p:nvPr/>
        </p:nvSpPr>
        <p:spPr>
          <a:xfrm>
            <a:off x="4514716" y="4425414"/>
            <a:ext cx="2445595" cy="1451871"/>
          </a:xfrm>
          <a:custGeom>
            <a:avLst/>
            <a:gdLst/>
            <a:ahLst/>
            <a:cxnLst/>
            <a:rect l="l" t="t" r="r" b="b"/>
            <a:pathLst>
              <a:path w="2445595" h="1451871">
                <a:moveTo>
                  <a:pt x="0" y="0"/>
                </a:moveTo>
                <a:lnTo>
                  <a:pt x="2445596" y="0"/>
                </a:lnTo>
                <a:lnTo>
                  <a:pt x="2445596" y="1451871"/>
                </a:lnTo>
                <a:lnTo>
                  <a:pt x="0" y="1451871"/>
                </a:lnTo>
                <a:lnTo>
                  <a:pt x="0" y="0"/>
                </a:lnTo>
                <a:close/>
              </a:path>
            </a:pathLst>
          </a:custGeom>
          <a:blipFill>
            <a:blip r:embed="rId4"/>
            <a:stretch>
              <a:fillRect/>
            </a:stretch>
          </a:blipFill>
        </p:spPr>
      </p:sp>
      <p:sp>
        <p:nvSpPr>
          <p:cNvPr id="15" name="Freeform 15"/>
          <p:cNvSpPr/>
          <p:nvPr/>
        </p:nvSpPr>
        <p:spPr>
          <a:xfrm>
            <a:off x="409733" y="6878416"/>
            <a:ext cx="2550827" cy="1739685"/>
          </a:xfrm>
          <a:custGeom>
            <a:avLst/>
            <a:gdLst/>
            <a:ahLst/>
            <a:cxnLst/>
            <a:rect l="l" t="t" r="r" b="b"/>
            <a:pathLst>
              <a:path w="2550827" h="1739685">
                <a:moveTo>
                  <a:pt x="0" y="0"/>
                </a:moveTo>
                <a:lnTo>
                  <a:pt x="2550827" y="0"/>
                </a:lnTo>
                <a:lnTo>
                  <a:pt x="2550827" y="1739685"/>
                </a:lnTo>
                <a:lnTo>
                  <a:pt x="0" y="1739685"/>
                </a:lnTo>
                <a:lnTo>
                  <a:pt x="0" y="0"/>
                </a:lnTo>
                <a:close/>
              </a:path>
            </a:pathLst>
          </a:custGeom>
          <a:blipFill>
            <a:blip r:embed="rId5"/>
            <a:stretch>
              <a:fillRect/>
            </a:stretch>
          </a:blipFill>
        </p:spPr>
      </p:sp>
      <p:sp>
        <p:nvSpPr>
          <p:cNvPr id="16" name="TextBox 16"/>
          <p:cNvSpPr txBox="1"/>
          <p:nvPr/>
        </p:nvSpPr>
        <p:spPr>
          <a:xfrm>
            <a:off x="3138314" y="1409796"/>
            <a:ext cx="3821996" cy="2477135"/>
          </a:xfrm>
          <a:prstGeom prst="rect">
            <a:avLst/>
          </a:prstGeom>
        </p:spPr>
        <p:txBody>
          <a:bodyPr lIns="0" tIns="0" rIns="0" bIns="0" rtlCol="0" anchor="t">
            <a:spAutoFit/>
          </a:bodyPr>
          <a:lstStyle/>
          <a:p>
            <a:pPr algn="just">
              <a:lnSpc>
                <a:spcPts val="1540"/>
              </a:lnSpc>
            </a:pPr>
            <a:r>
              <a:rPr lang="en-US" sz="1100">
                <a:solidFill>
                  <a:srgbClr val="000000"/>
                </a:solidFill>
                <a:latin typeface="Montserrat"/>
                <a:ea typeface="Montserrat"/>
                <a:cs typeface="Montserrat"/>
                <a:sym typeface="Montserrat"/>
              </a:rPr>
              <a:t>O Ultracoat™ patenteado da Ingersoll Rand é o revestimento mais fino e durável da indústria de ar comprimido. Este revestimento, juntamente com o uso extensivo de aço inoxidável para vedações críticas e peças do rotor, fornece proteção contra corrosão até mesmo para as aplicações mais exigentes.</a:t>
            </a:r>
          </a:p>
          <a:p>
            <a:pPr algn="just">
              <a:lnSpc>
                <a:spcPts val="1540"/>
              </a:lnSpc>
            </a:pPr>
            <a:r>
              <a:rPr lang="en-US" sz="1100">
                <a:solidFill>
                  <a:srgbClr val="000000"/>
                </a:solidFill>
                <a:latin typeface="Montserrat"/>
                <a:ea typeface="Montserrat"/>
                <a:cs typeface="Montserrat"/>
                <a:sym typeface="Montserrat"/>
              </a:rPr>
              <a:t>Esta vida prolongada do revestimento garante que a eficiência dos compressores seja mantida por um período significativamente longo. A máquina opera com queda insignificante de capacidade. Este fato se traduz diretamente em uma economia significativa de energia.</a:t>
            </a:r>
          </a:p>
          <a:p>
            <a:pPr algn="just">
              <a:lnSpc>
                <a:spcPts val="1540"/>
              </a:lnSpc>
            </a:pPr>
            <a:endParaRPr lang="en-US" sz="1100">
              <a:solidFill>
                <a:srgbClr val="000000"/>
              </a:solidFill>
              <a:latin typeface="Montserrat"/>
              <a:ea typeface="Montserrat"/>
              <a:cs typeface="Montserrat"/>
              <a:sym typeface="Montserrat"/>
            </a:endParaRPr>
          </a:p>
        </p:txBody>
      </p:sp>
      <p:sp>
        <p:nvSpPr>
          <p:cNvPr id="17" name="TextBox 17"/>
          <p:cNvSpPr txBox="1"/>
          <p:nvPr/>
        </p:nvSpPr>
        <p:spPr>
          <a:xfrm>
            <a:off x="409731" y="4725131"/>
            <a:ext cx="3821996" cy="762635"/>
          </a:xfrm>
          <a:prstGeom prst="rect">
            <a:avLst/>
          </a:prstGeom>
        </p:spPr>
        <p:txBody>
          <a:bodyPr lIns="0" tIns="0" rIns="0" bIns="0" rtlCol="0" anchor="t">
            <a:spAutoFit/>
          </a:bodyPr>
          <a:lstStyle/>
          <a:p>
            <a:pPr algn="just">
              <a:lnSpc>
                <a:spcPts val="1540"/>
              </a:lnSpc>
            </a:pPr>
            <a:r>
              <a:rPr lang="en-US" sz="1100">
                <a:solidFill>
                  <a:srgbClr val="000000"/>
                </a:solidFill>
                <a:latin typeface="Montserrat"/>
                <a:ea typeface="Montserrat"/>
                <a:cs typeface="Montserrat"/>
                <a:sym typeface="Montserrat"/>
              </a:rPr>
              <a:t>Uma única válvula do duto de admissão livre de falhas e outra válvula de sopro com selo mecânico controlam os dois modos de funcionamento do compressor: Carregado/Descarregado.</a:t>
            </a:r>
          </a:p>
        </p:txBody>
      </p:sp>
      <p:sp>
        <p:nvSpPr>
          <p:cNvPr id="18" name="TextBox 18"/>
          <p:cNvSpPr txBox="1"/>
          <p:nvPr/>
        </p:nvSpPr>
        <p:spPr>
          <a:xfrm>
            <a:off x="3138314" y="6849841"/>
            <a:ext cx="3821996" cy="2286635"/>
          </a:xfrm>
          <a:prstGeom prst="rect">
            <a:avLst/>
          </a:prstGeom>
        </p:spPr>
        <p:txBody>
          <a:bodyPr lIns="0" tIns="0" rIns="0" bIns="0" rtlCol="0" anchor="t">
            <a:spAutoFit/>
          </a:bodyPr>
          <a:lstStyle/>
          <a:p>
            <a:pPr algn="just">
              <a:lnSpc>
                <a:spcPts val="1540"/>
              </a:lnSpc>
            </a:pPr>
            <a:r>
              <a:rPr lang="en-US" sz="1100">
                <a:solidFill>
                  <a:srgbClr val="000000"/>
                </a:solidFill>
                <a:latin typeface="Montserrat"/>
                <a:ea typeface="Montserrat"/>
                <a:cs typeface="Montserrat"/>
                <a:sym typeface="Montserrat"/>
              </a:rPr>
              <a:t>A parte mais importante para construir compressores isentos de óleo são as vedações. Como essas unidades compressoras da Série E são projetados para fornecer uma vazão contínua de ar isento de óleo, é essencial que sejam usadas apenas as vedações de óleo e ar da melhor qualidade. Todos os vedantes de ar são construídos em aço inoxidável e todos os vedantes de óleo têm um design labirinto comprovado pelo tempo. Um conjunto de vedações de ar em cada rotor também é ventilado para eliminar qualquer chance de vazamento de óleo na câmara de compressão</a:t>
            </a:r>
          </a:p>
          <a:p>
            <a:pPr algn="just">
              <a:lnSpc>
                <a:spcPts val="1540"/>
              </a:lnSpc>
            </a:pPr>
            <a:endParaRPr lang="en-US" sz="1100">
              <a:solidFill>
                <a:srgbClr val="000000"/>
              </a:solidFill>
              <a:latin typeface="Montserrat"/>
              <a:ea typeface="Montserrat"/>
              <a:cs typeface="Montserrat"/>
              <a:sym typeface="Montserrat"/>
            </a:endParaRPr>
          </a:p>
        </p:txBody>
      </p:sp>
      <p:pic>
        <p:nvPicPr>
          <p:cNvPr id="23" name="Imagem 22">
            <a:extLst>
              <a:ext uri="{FF2B5EF4-FFF2-40B4-BE49-F238E27FC236}">
                <a16:creationId xmlns:a16="http://schemas.microsoft.com/office/drawing/2014/main" id="{2D5A1C4A-2721-065D-B66C-BE92BA5B2F3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00" y="14332"/>
            <a:ext cx="7556500" cy="859247"/>
          </a:xfrm>
          <a:prstGeom prst="rect">
            <a:avLst/>
          </a:prstGeom>
        </p:spPr>
      </p:pic>
      <p:grpSp>
        <p:nvGrpSpPr>
          <p:cNvPr id="27" name="Group 8">
            <a:extLst>
              <a:ext uri="{FF2B5EF4-FFF2-40B4-BE49-F238E27FC236}">
                <a16:creationId xmlns:a16="http://schemas.microsoft.com/office/drawing/2014/main" id="{163696FA-36E2-DCFD-E867-480A18FFEB16}"/>
              </a:ext>
            </a:extLst>
          </p:cNvPr>
          <p:cNvGrpSpPr/>
          <p:nvPr/>
        </p:nvGrpSpPr>
        <p:grpSpPr>
          <a:xfrm>
            <a:off x="-3500" y="10528423"/>
            <a:ext cx="7556500" cy="231978"/>
            <a:chOff x="0" y="0"/>
            <a:chExt cx="3047987" cy="131886"/>
          </a:xfrm>
        </p:grpSpPr>
        <p:sp>
          <p:nvSpPr>
            <p:cNvPr id="28" name="Freeform 9">
              <a:extLst>
                <a:ext uri="{FF2B5EF4-FFF2-40B4-BE49-F238E27FC236}">
                  <a16:creationId xmlns:a16="http://schemas.microsoft.com/office/drawing/2014/main" id="{96E17505-D250-BDF5-9EB1-9DAEAB76C8FF}"/>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9" name="TextBox 10">
              <a:extLst>
                <a:ext uri="{FF2B5EF4-FFF2-40B4-BE49-F238E27FC236}">
                  <a16:creationId xmlns:a16="http://schemas.microsoft.com/office/drawing/2014/main" id="{9C835C36-0681-7066-704E-397945E854BC}"/>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1139</TotalTime>
  <Words>6486</Words>
  <Application>Microsoft Office PowerPoint</Application>
  <PresentationFormat>Personalizar</PresentationFormat>
  <Paragraphs>469</Paragraphs>
  <Slides>24</Slides>
  <Notes>0</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24</vt:i4>
      </vt:variant>
    </vt:vector>
  </HeadingPairs>
  <TitlesOfParts>
    <vt:vector size="35" baseType="lpstr">
      <vt:lpstr>Calibri</vt:lpstr>
      <vt:lpstr>Open Sans</vt:lpstr>
      <vt:lpstr>Arial</vt:lpstr>
      <vt:lpstr>Montserrat</vt:lpstr>
      <vt:lpstr>Montserrat Bold</vt:lpstr>
      <vt:lpstr>Montserrat Medium</vt:lpstr>
      <vt:lpstr>Tahoma</vt:lpstr>
      <vt:lpstr>Aptos</vt:lpstr>
      <vt:lpstr>Neue Montreal</vt:lpstr>
      <vt:lpstr>Montserrat Ultra-Bold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Proposta Linha -E</dc:title>
  <dc:creator>EvolucaoCompressores</dc:creator>
  <cp:lastModifiedBy>Kamille Silveira</cp:lastModifiedBy>
  <cp:revision>14</cp:revision>
  <cp:lastPrinted>2025-08-22T11:48:11Z</cp:lastPrinted>
  <dcterms:created xsi:type="dcterms:W3CDTF">2006-08-16T00:00:00Z</dcterms:created>
  <dcterms:modified xsi:type="dcterms:W3CDTF">2025-09-02T18:56:04Z</dcterms:modified>
  <dc:identifier>DAGwijnfSlk</dc:identifier>
</cp:coreProperties>
</file>